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04" r:id="rId2"/>
    <p:sldId id="373" r:id="rId3"/>
    <p:sldId id="372" r:id="rId4"/>
    <p:sldId id="450" r:id="rId5"/>
    <p:sldId id="432" r:id="rId6"/>
    <p:sldId id="451" r:id="rId7"/>
    <p:sldId id="452" r:id="rId8"/>
    <p:sldId id="453" r:id="rId9"/>
    <p:sldId id="454" r:id="rId10"/>
    <p:sldId id="293" r:id="rId11"/>
    <p:sldId id="44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1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643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Brown" userId="19c21b49a57e0068" providerId="LiveId" clId="{74373197-5778-447B-A229-B3333D86D366}"/>
    <pc:docChg chg="modSld">
      <pc:chgData name="Steven Brown" userId="19c21b49a57e0068" providerId="LiveId" clId="{74373197-5778-447B-A229-B3333D86D366}" dt="2026-03-24T11:28:13.025" v="8" actId="20577"/>
      <pc:docMkLst>
        <pc:docMk/>
      </pc:docMkLst>
      <pc:sldChg chg="modSp mod">
        <pc:chgData name="Steven Brown" userId="19c21b49a57e0068" providerId="LiveId" clId="{74373197-5778-447B-A229-B3333D86D366}" dt="2026-03-17T10:22:59.168" v="4" actId="255"/>
        <pc:sldMkLst>
          <pc:docMk/>
          <pc:sldMk cId="1716795125" sldId="404"/>
        </pc:sldMkLst>
        <pc:spChg chg="mod">
          <ac:chgData name="Steven Brown" userId="19c21b49a57e0068" providerId="LiveId" clId="{74373197-5778-447B-A229-B3333D86D366}" dt="2026-03-17T10:22:59.168" v="4" actId="255"/>
          <ac:spMkLst>
            <pc:docMk/>
            <pc:sldMk cId="1716795125" sldId="404"/>
            <ac:spMk id="4" creationId="{FD111556-4F02-439F-89BE-57BA02D944F3}"/>
          </ac:spMkLst>
        </pc:spChg>
        <pc:grpChg chg="mod">
          <ac:chgData name="Steven Brown" userId="19c21b49a57e0068" providerId="LiveId" clId="{74373197-5778-447B-A229-B3333D86D366}" dt="2026-03-17T10:22:35.929" v="2" actId="1076"/>
          <ac:grpSpMkLst>
            <pc:docMk/>
            <pc:sldMk cId="1716795125" sldId="404"/>
            <ac:grpSpMk id="3" creationId="{E7FC5F28-E8CE-4EA3-9408-96CA2B49130A}"/>
          </ac:grpSpMkLst>
        </pc:grpChg>
      </pc:sldChg>
      <pc:sldChg chg="modSp mod">
        <pc:chgData name="Steven Brown" userId="19c21b49a57e0068" providerId="LiveId" clId="{74373197-5778-447B-A229-B3333D86D366}" dt="2026-03-24T11:28:13.025" v="8" actId="20577"/>
        <pc:sldMkLst>
          <pc:docMk/>
          <pc:sldMk cId="0" sldId="448"/>
        </pc:sldMkLst>
        <pc:spChg chg="mod">
          <ac:chgData name="Steven Brown" userId="19c21b49a57e0068" providerId="LiveId" clId="{74373197-5778-447B-A229-B3333D86D366}" dt="2026-03-24T11:28:13.025" v="8" actId="20577"/>
          <ac:spMkLst>
            <pc:docMk/>
            <pc:sldMk cId="0" sldId="448"/>
            <ac:spMk id="67" creationId="{43520E99-F1B9-84D2-F6DE-8C461BC0A0C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05E55-6427-4313-8AA5-C1233946B45B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9F4CB-7E67-45CB-9802-09769CAC15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10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0D6B0D86-EB0F-9721-F256-453626CD6F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4225" indent="-301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6500" indent="-2413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0688" indent="-2413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3288" indent="-2413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30488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7688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4888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2088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9D9E7C1-B3D4-4027-AAF8-0104146769F5}" type="slidenum">
              <a:rPr lang="en-GB" altLang="en-US" sz="1300" smtClean="0"/>
              <a:pPr/>
              <a:t>11</a:t>
            </a:fld>
            <a:endParaRPr lang="en-GB" altLang="en-US" sz="1300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74C960D6-FBC8-42C6-5181-33AAB4AC32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FA3CA4E9-2D70-9BE2-A6AF-4C29EB089C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1500" b="1"/>
              <a:t>Spoken</a:t>
            </a:r>
          </a:p>
          <a:p>
            <a:r>
              <a:rPr lang="en-GB" altLang="en-US" sz="1500" b="1"/>
              <a:t>What's the worst thing that can happen to you</a:t>
            </a:r>
          </a:p>
          <a:p>
            <a:r>
              <a:rPr lang="en-GB" altLang="en-US" sz="1500" b="1"/>
              <a:t>NOTHING ; DEMOTED ; SACKED</a:t>
            </a:r>
          </a:p>
          <a:p>
            <a:r>
              <a:rPr lang="en-GB" altLang="en-US" sz="1500" b="1"/>
              <a:t>Hardly</a:t>
            </a:r>
          </a:p>
          <a:p>
            <a:r>
              <a:rPr lang="en-GB" altLang="en-US" sz="1500" b="1"/>
              <a:t>“The measure of a man is not how many times they fall ITS WHETHER THEY GET BACK UP AGAIN.</a:t>
            </a:r>
          </a:p>
          <a:p>
            <a:r>
              <a:rPr lang="en-GB" altLang="en-US" sz="1500" b="1"/>
              <a:t>In this room today successful people have rubbed shoulders with failures.  Let me illustrate</a:t>
            </a:r>
          </a:p>
          <a:p>
            <a:pPr>
              <a:buFontTx/>
              <a:buChar char="•"/>
            </a:pPr>
            <a:r>
              <a:rPr lang="en-GB" altLang="en-US" sz="1500" b="1"/>
              <a:t>If I had a £100 for every sale I failed to convert I’d be fabulously wealthy - nobody’s that good</a:t>
            </a:r>
          </a:p>
          <a:p>
            <a:pPr>
              <a:buFontTx/>
              <a:buChar char="•"/>
            </a:pPr>
            <a:r>
              <a:rPr lang="en-GB" altLang="en-US" sz="1500" b="1"/>
              <a:t>I appeared on 7 TV QUIZ SHOWS and only won 2.  I’d go on another tomorrow</a:t>
            </a:r>
          </a:p>
          <a:p>
            <a:pPr>
              <a:buFontTx/>
              <a:buChar char="•"/>
            </a:pPr>
            <a:r>
              <a:rPr lang="en-GB" altLang="en-US" sz="1500" b="1"/>
              <a:t>I joined a company that offered me a directorship, big car and a team of people to work under me.,  I left within 3 months.  Their loss or mine!</a:t>
            </a:r>
          </a:p>
          <a:p>
            <a:pPr>
              <a:buFontTx/>
              <a:buChar char="•"/>
            </a:pPr>
            <a:r>
              <a:rPr lang="en-GB" altLang="en-US" sz="1500" b="1"/>
              <a:t>LETS HEAR SOME OF YOUR FAILURES or does that make you look weak?</a:t>
            </a:r>
          </a:p>
          <a:p>
            <a:endParaRPr lang="en-GB" altLang="en-US" sz="1500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C3B87-793E-48A9-AB2F-58004D8D0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552A03-EFAC-4D1D-9AA7-CCEDEB3F1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A9249-D12D-4BD9-8A1F-E626FED73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C474D-225D-4585-BE88-A34F4B4D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97C51-93EA-43C1-9330-704127AE1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04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856CA-7EDE-4760-BFD5-34C4501D2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8CE02-4128-429E-9349-A674ABDBE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A4552-90AE-46A7-9C3D-E7FBFDD93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054CE-5547-453D-B80C-1601F48F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522E3-BF45-4585-9F3F-7C4D80E5D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33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38B2F-A7D9-4BA2-9574-E13B381973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114096-8064-48FF-BC4B-9013C0AB9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AA8A9-6223-4B63-AB6F-52FE1A4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AD725-BE60-4531-A4EE-BC0AA6E1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FEA05-EF10-4B45-93DA-79886DF4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7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FAF9-8C26-48AE-B683-9AE76B8F3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73EC2-1EBC-4191-A585-71C18E3E8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CE897-3519-4489-AD12-755B2043C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1FE0-38A3-4914-9668-A06E8562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216EA-FFFD-4EDE-A652-40F648D49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827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A5C59-D7FA-42E9-B5F0-693075E7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A7A52-34EB-4896-BB6A-EE5C07F12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140E4-2DB9-404E-9A0E-64AD68682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7CB1D-21F6-4B86-A50C-75C511569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8EB67-088A-42AB-B938-18D1893D8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85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AE0C5-EC50-425F-B854-C5EE3DE74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5AABD-084D-434C-80D5-05FAF4A09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4DA33F-89B0-4751-99B9-8CA4F5E01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26303-A73B-4AC9-9427-6488BA75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AE2AB-9AA0-4BE3-8C10-827B70F1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8D044E-EB20-45DD-9934-94355A5D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144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80832-095A-429A-89BC-F98CD87F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68D9-6CE6-49CC-A44E-3E918653E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9F7AB-CBDE-441C-BBAD-54D8ACF20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FCD3D4-9AB5-48D5-BA0A-A9553E05E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3B340A-FDE3-4698-A347-C0ED1B8EAC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CA7EF2-CF9C-486C-9F4E-25D85E9E2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261855-D475-4394-B371-AA9440EF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027D1B-22B2-4B71-8481-D00C82F0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95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35CC9-ADAF-467E-841A-90DBB1FA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5839-0DB0-486B-AF49-3E7A7941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D66DF-229D-4D3D-B596-E17BE5667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22539-3297-4EFD-94C8-68F484DEF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41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2EBDDC-684B-4D3E-9FDC-760516E9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955710-9423-4367-8F4E-E5270A207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015C4-48FA-44E3-B7AF-8329535C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46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AD790-194C-4908-AE57-819A2EE7B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8305A-283F-4D95-9B03-D1C9112F3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134E9D-BE9E-4D35-BEC1-4583103B9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402ABD-0086-415D-BFBE-25D0035EF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188A8-2992-42AB-8464-527F949C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3F7D-1C7A-412C-9E18-2C938DFA0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95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17E7-290D-4943-881D-6D2E7F31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7FC0D-83B6-4BA0-A192-BA537E8CD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3C46C-5E6F-456E-B941-0F7146A5B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D3CD5-3D97-4102-B238-49AD20C0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3B593-396A-49DC-A883-FD4C3E330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3AA2E-E251-4DE2-AD9A-147A5076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93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FFEDD-4D96-4BAC-A115-861E26B1B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8034B-8972-48D6-B416-9425C8D6E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3753-8C60-4AF5-83AD-26FEE85B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88B3-EDCE-489B-9435-1D8EF581833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176CB-9E9D-4CB0-8C7E-942790C88F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3006A-228C-4198-BDAB-41DC51934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3664-44C7-4E09-B3B2-169FB501E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52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3352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lkidsgames.com/2012/09/5-first-day-activites-and-icebreakers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herinn@ao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pedia.org/suspension-file/f/franchise-agreement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9557720@N07/4010499163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lcoholic-beverage-bar-beer-drink-237774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scienceprimary.blogspot.com/2019/05/asking-for-directions-games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inventory%20tif%20tiff%20cut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85491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ideas" TargetMode="External"/><Relationship Id="rId2" Type="http://schemas.openxmlformats.org/officeDocument/2006/relationships/image" Target="../media/image9.1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7FC5F28-E8CE-4EA3-9408-96CA2B49130A}"/>
              </a:ext>
            </a:extLst>
          </p:cNvPr>
          <p:cNvGrpSpPr/>
          <p:nvPr/>
        </p:nvGrpSpPr>
        <p:grpSpPr bwMode="auto">
          <a:xfrm>
            <a:off x="1398029" y="146938"/>
            <a:ext cx="9632366" cy="4414480"/>
            <a:chOff x="1345589" y="1168168"/>
            <a:chExt cx="9392492" cy="4377619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a:blip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F3C4C0-2BDA-4BF9-B563-D8513EEB8DB1}"/>
                </a:ext>
              </a:extLst>
            </p:cNvPr>
            <p:cNvGrpSpPr/>
            <p:nvPr/>
          </p:nvGrpSpPr>
          <p:grpSpPr>
            <a:xfrm>
              <a:off x="1345589" y="1216261"/>
              <a:ext cx="3535038" cy="4329526"/>
              <a:chOff x="1345589" y="1216261"/>
              <a:chExt cx="3535038" cy="4329526"/>
            </a:xfrm>
            <a:grpFill/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FE8202A-4252-4F7B-9A6A-5BEF6BA0DCC1}"/>
                  </a:ext>
                </a:extLst>
              </p:cNvPr>
              <p:cNvGrpSpPr/>
              <p:nvPr/>
            </p:nvGrpSpPr>
            <p:grpSpPr>
              <a:xfrm>
                <a:off x="1345589" y="1216261"/>
                <a:ext cx="1767519" cy="4116134"/>
                <a:chOff x="2712377" y="1495394"/>
                <a:chExt cx="1767519" cy="4116134"/>
              </a:xfrm>
              <a:grpFill/>
            </p:grpSpPr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609DE980-9E2D-4EBB-BD00-2B24654E6632}"/>
                    </a:ext>
                  </a:extLst>
                </p:cNvPr>
                <p:cNvSpPr/>
                <p:nvPr/>
              </p:nvSpPr>
              <p:spPr>
                <a:xfrm>
                  <a:off x="2712377" y="1756881"/>
                  <a:ext cx="589173" cy="315498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id="{A87BAEB8-5EB2-48D8-969A-83AD9AEF29C4}"/>
                    </a:ext>
                  </a:extLst>
                </p:cNvPr>
                <p:cNvSpPr/>
                <p:nvPr/>
              </p:nvSpPr>
              <p:spPr>
                <a:xfrm>
                  <a:off x="3301550" y="1495394"/>
                  <a:ext cx="589173" cy="411613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id="{92192B51-6638-4DE3-87EA-58F222F9134F}"/>
                    </a:ext>
                  </a:extLst>
                </p:cNvPr>
                <p:cNvSpPr/>
                <p:nvPr/>
              </p:nvSpPr>
              <p:spPr>
                <a:xfrm>
                  <a:off x="3890723" y="1647794"/>
                  <a:ext cx="589173" cy="371481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/>
                </a:p>
              </p:txBody>
            </p:sp>
          </p:grp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9515AD2-95C8-4136-9CAD-2B88C53F3CD6}"/>
                  </a:ext>
                </a:extLst>
              </p:cNvPr>
              <p:cNvSpPr/>
              <p:nvPr/>
            </p:nvSpPr>
            <p:spPr>
              <a:xfrm>
                <a:off x="3113108" y="1630147"/>
                <a:ext cx="589173" cy="366076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dirty="0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53E413A-175C-4D8F-AFEE-3332549769DA}"/>
                  </a:ext>
                </a:extLst>
              </p:cNvPr>
              <p:cNvSpPr/>
              <p:nvPr/>
            </p:nvSpPr>
            <p:spPr>
              <a:xfrm>
                <a:off x="3702281" y="1368661"/>
                <a:ext cx="589173" cy="417712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A3DC2D8-9873-4026-97E4-23EB70EDC9D1}"/>
                  </a:ext>
                </a:extLst>
              </p:cNvPr>
              <p:cNvSpPr/>
              <p:nvPr/>
            </p:nvSpPr>
            <p:spPr>
              <a:xfrm>
                <a:off x="4291454" y="1521060"/>
                <a:ext cx="589173" cy="376985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C7FFC8A-2777-47CF-8E22-DD798FFBC987}"/>
                </a:ext>
              </a:extLst>
            </p:cNvPr>
            <p:cNvGrpSpPr/>
            <p:nvPr/>
          </p:nvGrpSpPr>
          <p:grpSpPr>
            <a:xfrm>
              <a:off x="4846351" y="1168168"/>
              <a:ext cx="3535038" cy="4329526"/>
              <a:chOff x="1345589" y="1216261"/>
              <a:chExt cx="3535038" cy="432952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A99EA48-B688-4246-926F-94DA07BE6901}"/>
                  </a:ext>
                </a:extLst>
              </p:cNvPr>
              <p:cNvGrpSpPr/>
              <p:nvPr/>
            </p:nvGrpSpPr>
            <p:grpSpPr>
              <a:xfrm>
                <a:off x="1345589" y="1216261"/>
                <a:ext cx="1767519" cy="4268533"/>
                <a:chOff x="2712377" y="1495394"/>
                <a:chExt cx="1767519" cy="4268533"/>
              </a:xfrm>
              <a:grpFill/>
            </p:grpSpPr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D01E21FA-44E8-420D-BA35-0A876E65A100}"/>
                    </a:ext>
                  </a:extLst>
                </p:cNvPr>
                <p:cNvSpPr/>
                <p:nvPr/>
              </p:nvSpPr>
              <p:spPr>
                <a:xfrm>
                  <a:off x="2712377" y="1647794"/>
                  <a:ext cx="589173" cy="411613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 dirty="0"/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91DD5C17-AEFD-43CB-B94C-64890D8C9DC2}"/>
                    </a:ext>
                  </a:extLst>
                </p:cNvPr>
                <p:cNvSpPr/>
                <p:nvPr/>
              </p:nvSpPr>
              <p:spPr>
                <a:xfrm>
                  <a:off x="3301550" y="1495394"/>
                  <a:ext cx="589173" cy="411613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370AC103-4682-4FE3-BF45-38AB37241998}"/>
                    </a:ext>
                  </a:extLst>
                </p:cNvPr>
                <p:cNvSpPr/>
                <p:nvPr/>
              </p:nvSpPr>
              <p:spPr>
                <a:xfrm>
                  <a:off x="3890723" y="1647794"/>
                  <a:ext cx="589173" cy="371481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n-GB"/>
                </a:p>
              </p:txBody>
            </p:sp>
          </p:grp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C21F3D1-FE16-4BA7-A0C7-C4775DAAE5E4}"/>
                  </a:ext>
                </a:extLst>
              </p:cNvPr>
              <p:cNvSpPr/>
              <p:nvPr/>
            </p:nvSpPr>
            <p:spPr>
              <a:xfrm>
                <a:off x="3113108" y="1630147"/>
                <a:ext cx="589173" cy="366076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713E388-89EE-4ED1-8F09-6DEDAF09A03B}"/>
                  </a:ext>
                </a:extLst>
              </p:cNvPr>
              <p:cNvSpPr/>
              <p:nvPr/>
            </p:nvSpPr>
            <p:spPr>
              <a:xfrm>
                <a:off x="3702281" y="1368661"/>
                <a:ext cx="589173" cy="417712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15CBD1E-30CC-4DF9-A415-1F82195A9E8C}"/>
                  </a:ext>
                </a:extLst>
              </p:cNvPr>
              <p:cNvSpPr/>
              <p:nvPr/>
            </p:nvSpPr>
            <p:spPr>
              <a:xfrm>
                <a:off x="4291454" y="1521060"/>
                <a:ext cx="589173" cy="376985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B28E88E-D590-4508-A35C-2B30766F1EF7}"/>
                </a:ext>
              </a:extLst>
            </p:cNvPr>
            <p:cNvGrpSpPr/>
            <p:nvPr/>
          </p:nvGrpSpPr>
          <p:grpSpPr>
            <a:xfrm>
              <a:off x="8381389" y="1216261"/>
              <a:ext cx="1767519" cy="4116134"/>
              <a:chOff x="2712377" y="1495394"/>
              <a:chExt cx="1767519" cy="4116134"/>
            </a:xfrm>
            <a:grpFill/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BD23A0B0-F657-493B-A993-526BC9D05350}"/>
                  </a:ext>
                </a:extLst>
              </p:cNvPr>
              <p:cNvSpPr/>
              <p:nvPr/>
            </p:nvSpPr>
            <p:spPr>
              <a:xfrm>
                <a:off x="2712377" y="1756881"/>
                <a:ext cx="589173" cy="315498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B9D41829-39C9-4B71-8742-5BA19342D97B}"/>
                  </a:ext>
                </a:extLst>
              </p:cNvPr>
              <p:cNvSpPr/>
              <p:nvPr/>
            </p:nvSpPr>
            <p:spPr>
              <a:xfrm>
                <a:off x="3301550" y="1495394"/>
                <a:ext cx="589173" cy="411613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5CE8919-E595-4310-BECB-AA16C77FA1BF}"/>
                  </a:ext>
                </a:extLst>
              </p:cNvPr>
              <p:cNvSpPr/>
              <p:nvPr/>
            </p:nvSpPr>
            <p:spPr>
              <a:xfrm>
                <a:off x="3890723" y="1647794"/>
                <a:ext cx="589173" cy="371481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3A58A0C-3713-4FD9-ACFE-45097FC2B71C}"/>
                </a:ext>
              </a:extLst>
            </p:cNvPr>
            <p:cNvSpPr/>
            <p:nvPr/>
          </p:nvSpPr>
          <p:spPr>
            <a:xfrm>
              <a:off x="10148908" y="1630147"/>
              <a:ext cx="589173" cy="366076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FD111556-4F02-439F-89BE-57BA02D944F3}"/>
              </a:ext>
            </a:extLst>
          </p:cNvPr>
          <p:cNvSpPr/>
          <p:nvPr/>
        </p:nvSpPr>
        <p:spPr bwMode="auto">
          <a:xfrm>
            <a:off x="2186147" y="3268578"/>
            <a:ext cx="8056130" cy="4414480"/>
          </a:xfrm>
          <a:prstGeom prst="ellipse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>
              <a:defRPr/>
            </a:pPr>
            <a:endParaRPr lang="en-US" sz="1800" spc="200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defRPr/>
            </a:pPr>
            <a:endParaRPr lang="en-US" b="1" spc="200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FOOD &amp; BEVERAGE SEMINAR</a:t>
            </a: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Presented by </a:t>
            </a: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STEVEN BROWN </a:t>
            </a:r>
            <a:r>
              <a:rPr lang="en-US" sz="2000" b="1" spc="200" dirty="0" err="1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FBII.t.p</a:t>
            </a:r>
            <a:endParaRPr lang="en-US" sz="2000" b="1" spc="200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SUPREME COMMANDER</a:t>
            </a: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</a:p>
          <a:p>
            <a:pPr algn="ctr">
              <a:defRPr/>
            </a:pPr>
            <a:r>
              <a:rPr lang="en-US" sz="2000" b="1" spc="20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INN-FORMATION </a:t>
            </a:r>
          </a:p>
          <a:p>
            <a:pPr algn="ctr">
              <a:defRPr/>
            </a:pPr>
            <a:endParaRPr lang="en-US" sz="3600" spc="200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6795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10" name="Rectangle 12303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01EB69F-189C-47B5-3DCA-CFBEBBBB9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5980" y="1055654"/>
            <a:ext cx="4019926" cy="4746692"/>
          </a:xfrm>
          <a:prstGeom prst="ellipse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311" name="Freeform: Shape 12305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290" name="Rectangle 6">
            <a:extLst>
              <a:ext uri="{FF2B5EF4-FFF2-40B4-BE49-F238E27FC236}">
                <a16:creationId xmlns:a16="http://schemas.microsoft.com/office/drawing/2014/main" id="{C6AF98FC-A608-355A-4284-E1053E591C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HOT SEAT</a:t>
            </a:r>
          </a:p>
        </p:txBody>
      </p:sp>
      <p:sp>
        <p:nvSpPr>
          <p:cNvPr id="12312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sX0" fmla="*/ 0 w 5029200"/>
              <a:gd name="csY0" fmla="*/ 0 h 18288"/>
              <a:gd name="csX1" fmla="*/ 528066 w 5029200"/>
              <a:gd name="csY1" fmla="*/ 0 h 18288"/>
              <a:gd name="csX2" fmla="*/ 1207008 w 5029200"/>
              <a:gd name="csY2" fmla="*/ 0 h 18288"/>
              <a:gd name="csX3" fmla="*/ 1785366 w 5029200"/>
              <a:gd name="csY3" fmla="*/ 0 h 18288"/>
              <a:gd name="csX4" fmla="*/ 2313432 w 5029200"/>
              <a:gd name="csY4" fmla="*/ 0 h 18288"/>
              <a:gd name="csX5" fmla="*/ 2992374 w 5029200"/>
              <a:gd name="csY5" fmla="*/ 0 h 18288"/>
              <a:gd name="csX6" fmla="*/ 3621024 w 5029200"/>
              <a:gd name="csY6" fmla="*/ 0 h 18288"/>
              <a:gd name="csX7" fmla="*/ 4249674 w 5029200"/>
              <a:gd name="csY7" fmla="*/ 0 h 18288"/>
              <a:gd name="csX8" fmla="*/ 5029200 w 5029200"/>
              <a:gd name="csY8" fmla="*/ 0 h 18288"/>
              <a:gd name="csX9" fmla="*/ 5029200 w 5029200"/>
              <a:gd name="csY9" fmla="*/ 18288 h 18288"/>
              <a:gd name="csX10" fmla="*/ 4501134 w 5029200"/>
              <a:gd name="csY10" fmla="*/ 18288 h 18288"/>
              <a:gd name="csX11" fmla="*/ 4023360 w 5029200"/>
              <a:gd name="csY11" fmla="*/ 18288 h 18288"/>
              <a:gd name="csX12" fmla="*/ 3344418 w 5029200"/>
              <a:gd name="csY12" fmla="*/ 18288 h 18288"/>
              <a:gd name="csX13" fmla="*/ 2816352 w 5029200"/>
              <a:gd name="csY13" fmla="*/ 18288 h 18288"/>
              <a:gd name="csX14" fmla="*/ 2137410 w 5029200"/>
              <a:gd name="csY14" fmla="*/ 18288 h 18288"/>
              <a:gd name="csX15" fmla="*/ 1408176 w 5029200"/>
              <a:gd name="csY15" fmla="*/ 18288 h 18288"/>
              <a:gd name="csX16" fmla="*/ 829818 w 5029200"/>
              <a:gd name="csY16" fmla="*/ 18288 h 18288"/>
              <a:gd name="csX17" fmla="*/ 0 w 5029200"/>
              <a:gd name="csY17" fmla="*/ 18288 h 18288"/>
              <a:gd name="csX18" fmla="*/ 0 w 5029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E1BFD141-464F-E1C4-C5FA-DF1947FAB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354" y="2798064"/>
            <a:ext cx="5461095" cy="34176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n-US" sz="2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6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FIRE AWAY</a:t>
            </a:r>
            <a:endParaRPr 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tshållare för innehåll 2">
            <a:extLst>
              <a:ext uri="{FF2B5EF4-FFF2-40B4-BE49-F238E27FC236}">
                <a16:creationId xmlns:a16="http://schemas.microsoft.com/office/drawing/2014/main" id="{43520E99-F1B9-84D2-F6DE-8C461BC0A0CF}"/>
              </a:ext>
            </a:extLst>
          </p:cNvPr>
          <p:cNvSpPr txBox="1">
            <a:spLocks/>
          </p:cNvSpPr>
          <p:nvPr/>
        </p:nvSpPr>
        <p:spPr>
          <a:xfrm>
            <a:off x="1371600" y="317396"/>
            <a:ext cx="9448800" cy="521822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7" eaLnBrk="1" hangingPunct="1">
              <a:lnSpc>
                <a:spcPct val="90000"/>
              </a:lnSpc>
              <a:spcBef>
                <a:spcPts val="1000"/>
              </a:spcBef>
              <a:defRPr/>
            </a:pPr>
            <a:endParaRPr lang="sv-SE" altLang="en-US" sz="1600" dirty="0"/>
          </a:p>
          <a:p>
            <a:pPr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en-GB" altLang="en-US" sz="2800" dirty="0"/>
          </a:p>
          <a:p>
            <a:pPr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GB" altLang="en-US" sz="2800" dirty="0"/>
              <a:t>Steven Brown FBII. </a:t>
            </a:r>
            <a:r>
              <a:rPr lang="en-GB" altLang="en-US" sz="2800" dirty="0" err="1"/>
              <a:t>t.p.</a:t>
            </a:r>
            <a:r>
              <a:rPr lang="en-GB" altLang="en-US" sz="2800" dirty="0"/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GB" altLang="en-US" sz="2800" dirty="0"/>
              <a:t>is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GB" altLang="en-US" sz="2800" dirty="0"/>
              <a:t> SUPREME COMMANDER of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GB" altLang="en-US" sz="2800" dirty="0"/>
              <a:t> INN-FORMATION and can be contacted 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en-GB" altLang="en-US" sz="2400" dirty="0"/>
              <a:t>			Mobile		:	07785 276320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en-GB" altLang="en-US" sz="2400" dirty="0"/>
              <a:t>			Email		:	</a:t>
            </a:r>
            <a:r>
              <a:rPr lang="en-GB" altLang="en-US" sz="2400" dirty="0">
                <a:hlinkClick r:id="rId3"/>
              </a:rPr>
              <a:t>herinn@aol.com</a:t>
            </a:r>
            <a:endParaRPr lang="en-GB" altLang="en-US" sz="2400" dirty="0"/>
          </a:p>
          <a:p>
            <a:pPr algn="ctr"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en-GB" altLang="en-US" sz="2400" dirty="0"/>
              <a:t>Please follow me on </a:t>
            </a:r>
            <a:r>
              <a:rPr lang="en-GB" altLang="en-US" sz="2400" dirty="0" err="1"/>
              <a:t>Linkedin</a:t>
            </a:r>
            <a:r>
              <a:rPr lang="en-GB" altLang="en-US" sz="2400" dirty="0"/>
              <a:t>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en-GB" altLang="en-US" sz="2800" b="1" dirty="0"/>
              <a:t>If </a:t>
            </a:r>
            <a:r>
              <a:rPr lang="en-GB" altLang="en-US" sz="2800" b="1"/>
              <a:t>your Food and Beverage </a:t>
            </a:r>
            <a:r>
              <a:rPr lang="en-GB" altLang="en-US" sz="2800" b="1" dirty="0"/>
              <a:t>operation is in need of an overhaul then you need INN-FORMATION  the golfing industries leading providers  of tried and tested solutions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None/>
              <a:defRPr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endParaRPr lang="en-GB" altLang="en-US" sz="2400" dirty="0"/>
          </a:p>
        </p:txBody>
      </p:sp>
      <p:sp>
        <p:nvSpPr>
          <p:cNvPr id="424" name="Rectangle: Rounded Corners 423">
            <a:extLst>
              <a:ext uri="{FF2B5EF4-FFF2-40B4-BE49-F238E27FC236}">
                <a16:creationId xmlns:a16="http://schemas.microsoft.com/office/drawing/2014/main" id="{D0389BD9-3FD0-38F4-668C-9088E2117398}"/>
              </a:ext>
            </a:extLst>
          </p:cNvPr>
          <p:cNvSpPr/>
          <p:nvPr/>
        </p:nvSpPr>
        <p:spPr bwMode="auto">
          <a:xfrm rot="9177582" flipH="1">
            <a:off x="489135" y="1794249"/>
            <a:ext cx="282575" cy="323850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25" name="Rectangle: Rounded Corners 424">
            <a:extLst>
              <a:ext uri="{FF2B5EF4-FFF2-40B4-BE49-F238E27FC236}">
                <a16:creationId xmlns:a16="http://schemas.microsoft.com/office/drawing/2014/main" id="{1F54E131-4A32-BAA3-30B6-6BC26C86C00F}"/>
              </a:ext>
            </a:extLst>
          </p:cNvPr>
          <p:cNvSpPr/>
          <p:nvPr/>
        </p:nvSpPr>
        <p:spPr bwMode="auto">
          <a:xfrm rot="8216467" flipH="1">
            <a:off x="674871" y="2013324"/>
            <a:ext cx="141288" cy="273050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26" name="Rectangle: Rounded Corners 425">
            <a:extLst>
              <a:ext uri="{FF2B5EF4-FFF2-40B4-BE49-F238E27FC236}">
                <a16:creationId xmlns:a16="http://schemas.microsoft.com/office/drawing/2014/main" id="{52FB41C0-F02E-BDF3-DEC0-48DF9EDC033B}"/>
              </a:ext>
            </a:extLst>
          </p:cNvPr>
          <p:cNvSpPr/>
          <p:nvPr/>
        </p:nvSpPr>
        <p:spPr bwMode="auto">
          <a:xfrm rot="8550331" flipH="1">
            <a:off x="866959" y="2065713"/>
            <a:ext cx="252412" cy="827087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427" name="Rectangle: Rounded Corners 426">
            <a:extLst>
              <a:ext uri="{FF2B5EF4-FFF2-40B4-BE49-F238E27FC236}">
                <a16:creationId xmlns:a16="http://schemas.microsoft.com/office/drawing/2014/main" id="{9138D638-50D5-6265-D591-75D86A7205C3}"/>
              </a:ext>
            </a:extLst>
          </p:cNvPr>
          <p:cNvSpPr/>
          <p:nvPr/>
        </p:nvSpPr>
        <p:spPr bwMode="auto">
          <a:xfrm rot="11978526" flipH="1">
            <a:off x="649471" y="1695825"/>
            <a:ext cx="146050" cy="220663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5" name="Rectangle: Rounded Corners 12">
            <a:extLst>
              <a:ext uri="{FF2B5EF4-FFF2-40B4-BE49-F238E27FC236}">
                <a16:creationId xmlns:a16="http://schemas.microsoft.com/office/drawing/2014/main" id="{8B611F93-46C6-A22C-3D25-CD8E71BDC9F4}"/>
              </a:ext>
            </a:extLst>
          </p:cNvPr>
          <p:cNvSpPr/>
          <p:nvPr/>
        </p:nvSpPr>
        <p:spPr bwMode="auto">
          <a:xfrm rot="10800000">
            <a:off x="1422585" y="2008562"/>
            <a:ext cx="649287" cy="1098550"/>
          </a:xfrm>
          <a:custGeom>
            <a:avLst/>
            <a:gdLst>
              <a:gd name="connsiteX0" fmla="*/ 0 w 1067817"/>
              <a:gd name="connsiteY0" fmla="*/ 533909 h 2117646"/>
              <a:gd name="connsiteX1" fmla="*/ 533909 w 1067817"/>
              <a:gd name="connsiteY1" fmla="*/ 0 h 2117646"/>
              <a:gd name="connsiteX2" fmla="*/ 533909 w 1067817"/>
              <a:gd name="connsiteY2" fmla="*/ 0 h 2117646"/>
              <a:gd name="connsiteX3" fmla="*/ 1067818 w 1067817"/>
              <a:gd name="connsiteY3" fmla="*/ 533909 h 2117646"/>
              <a:gd name="connsiteX4" fmla="*/ 1067817 w 1067817"/>
              <a:gd name="connsiteY4" fmla="*/ 1583738 h 2117646"/>
              <a:gd name="connsiteX5" fmla="*/ 533908 w 1067817"/>
              <a:gd name="connsiteY5" fmla="*/ 2117647 h 2117646"/>
              <a:gd name="connsiteX6" fmla="*/ 533909 w 1067817"/>
              <a:gd name="connsiteY6" fmla="*/ 2117646 h 2117646"/>
              <a:gd name="connsiteX7" fmla="*/ 0 w 1067817"/>
              <a:gd name="connsiteY7" fmla="*/ 1583737 h 2117646"/>
              <a:gd name="connsiteX8" fmla="*/ 0 w 1067817"/>
              <a:gd name="connsiteY8" fmla="*/ 533909 h 2117646"/>
              <a:gd name="connsiteX0" fmla="*/ 0 w 1106112"/>
              <a:gd name="connsiteY0" fmla="*/ 533909 h 2117647"/>
              <a:gd name="connsiteX1" fmla="*/ 533909 w 1106112"/>
              <a:gd name="connsiteY1" fmla="*/ 0 h 2117647"/>
              <a:gd name="connsiteX2" fmla="*/ 550842 w 1106112"/>
              <a:gd name="connsiteY2" fmla="*/ 194734 h 2117647"/>
              <a:gd name="connsiteX3" fmla="*/ 1067818 w 1106112"/>
              <a:gd name="connsiteY3" fmla="*/ 533909 h 2117647"/>
              <a:gd name="connsiteX4" fmla="*/ 1067817 w 1106112"/>
              <a:gd name="connsiteY4" fmla="*/ 1583738 h 2117647"/>
              <a:gd name="connsiteX5" fmla="*/ 533908 w 1106112"/>
              <a:gd name="connsiteY5" fmla="*/ 2117647 h 2117647"/>
              <a:gd name="connsiteX6" fmla="*/ 533909 w 1106112"/>
              <a:gd name="connsiteY6" fmla="*/ 2117646 h 2117647"/>
              <a:gd name="connsiteX7" fmla="*/ 0 w 1106112"/>
              <a:gd name="connsiteY7" fmla="*/ 1583737 h 2117647"/>
              <a:gd name="connsiteX8" fmla="*/ 0 w 1106112"/>
              <a:gd name="connsiteY8" fmla="*/ 533909 h 2117647"/>
              <a:gd name="connsiteX0" fmla="*/ 0 w 1106112"/>
              <a:gd name="connsiteY0" fmla="*/ 339175 h 1922913"/>
              <a:gd name="connsiteX1" fmla="*/ 601642 w 1106112"/>
              <a:gd name="connsiteY1" fmla="*/ 8466 h 1922913"/>
              <a:gd name="connsiteX2" fmla="*/ 550842 w 1106112"/>
              <a:gd name="connsiteY2" fmla="*/ 0 h 1922913"/>
              <a:gd name="connsiteX3" fmla="*/ 1067818 w 1106112"/>
              <a:gd name="connsiteY3" fmla="*/ 339175 h 1922913"/>
              <a:gd name="connsiteX4" fmla="*/ 1067817 w 1106112"/>
              <a:gd name="connsiteY4" fmla="*/ 1389004 h 1922913"/>
              <a:gd name="connsiteX5" fmla="*/ 533908 w 1106112"/>
              <a:gd name="connsiteY5" fmla="*/ 1922913 h 1922913"/>
              <a:gd name="connsiteX6" fmla="*/ 533909 w 1106112"/>
              <a:gd name="connsiteY6" fmla="*/ 1922912 h 1922913"/>
              <a:gd name="connsiteX7" fmla="*/ 0 w 1106112"/>
              <a:gd name="connsiteY7" fmla="*/ 1389003 h 1922913"/>
              <a:gd name="connsiteX8" fmla="*/ 0 w 1106112"/>
              <a:gd name="connsiteY8" fmla="*/ 339175 h 1922913"/>
              <a:gd name="connsiteX0" fmla="*/ 0 w 1106112"/>
              <a:gd name="connsiteY0" fmla="*/ 339175 h 1922913"/>
              <a:gd name="connsiteX1" fmla="*/ 601642 w 1106112"/>
              <a:gd name="connsiteY1" fmla="*/ 8466 h 1922913"/>
              <a:gd name="connsiteX2" fmla="*/ 550842 w 1106112"/>
              <a:gd name="connsiteY2" fmla="*/ 0 h 1922913"/>
              <a:gd name="connsiteX3" fmla="*/ 1067818 w 1106112"/>
              <a:gd name="connsiteY3" fmla="*/ 339175 h 1922913"/>
              <a:gd name="connsiteX4" fmla="*/ 1067817 w 1106112"/>
              <a:gd name="connsiteY4" fmla="*/ 1389004 h 1922913"/>
              <a:gd name="connsiteX5" fmla="*/ 533908 w 1106112"/>
              <a:gd name="connsiteY5" fmla="*/ 1922913 h 1922913"/>
              <a:gd name="connsiteX6" fmla="*/ 533909 w 1106112"/>
              <a:gd name="connsiteY6" fmla="*/ 1922912 h 1922913"/>
              <a:gd name="connsiteX7" fmla="*/ 33867 w 1106112"/>
              <a:gd name="connsiteY7" fmla="*/ 1338203 h 1922913"/>
              <a:gd name="connsiteX8" fmla="*/ 0 w 1106112"/>
              <a:gd name="connsiteY8" fmla="*/ 339175 h 192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6112" h="1922913">
                <a:moveTo>
                  <a:pt x="0" y="339175"/>
                </a:moveTo>
                <a:cubicBezTo>
                  <a:pt x="0" y="44305"/>
                  <a:pt x="306772" y="8466"/>
                  <a:pt x="601642" y="8466"/>
                </a:cubicBezTo>
                <a:lnTo>
                  <a:pt x="550842" y="0"/>
                </a:lnTo>
                <a:cubicBezTo>
                  <a:pt x="845712" y="0"/>
                  <a:pt x="981656" y="107674"/>
                  <a:pt x="1067818" y="339175"/>
                </a:cubicBezTo>
                <a:cubicBezTo>
                  <a:pt x="1153981" y="570676"/>
                  <a:pt x="1067817" y="1039061"/>
                  <a:pt x="1067817" y="1389004"/>
                </a:cubicBezTo>
                <a:cubicBezTo>
                  <a:pt x="1067817" y="1683874"/>
                  <a:pt x="828778" y="1922913"/>
                  <a:pt x="533908" y="1922913"/>
                </a:cubicBezTo>
                <a:lnTo>
                  <a:pt x="533909" y="1922912"/>
                </a:lnTo>
                <a:cubicBezTo>
                  <a:pt x="239039" y="1922912"/>
                  <a:pt x="33867" y="1633073"/>
                  <a:pt x="33867" y="1338203"/>
                </a:cubicBezTo>
                <a:lnTo>
                  <a:pt x="0" y="33917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8630CCFE-6CF6-B53F-5DD0-62877B350D33}"/>
              </a:ext>
            </a:extLst>
          </p:cNvPr>
          <p:cNvSpPr/>
          <p:nvPr/>
        </p:nvSpPr>
        <p:spPr bwMode="auto">
          <a:xfrm>
            <a:off x="1425760" y="2824537"/>
            <a:ext cx="650875" cy="417512"/>
          </a:xfrm>
          <a:custGeom>
            <a:avLst/>
            <a:gdLst>
              <a:gd name="connsiteX0" fmla="*/ 0 w 1037829"/>
              <a:gd name="connsiteY0" fmla="*/ 0 h 627472"/>
              <a:gd name="connsiteX1" fmla="*/ 1037829 w 1037829"/>
              <a:gd name="connsiteY1" fmla="*/ 0 h 627472"/>
              <a:gd name="connsiteX2" fmla="*/ 1035399 w 1037829"/>
              <a:gd name="connsiteY2" fmla="*/ 93563 h 627472"/>
              <a:gd name="connsiteX3" fmla="*/ 501490 w 1037829"/>
              <a:gd name="connsiteY3" fmla="*/ 627472 h 627472"/>
              <a:gd name="connsiteX4" fmla="*/ 501491 w 1037829"/>
              <a:gd name="connsiteY4" fmla="*/ 627471 h 627472"/>
              <a:gd name="connsiteX5" fmla="*/ 1449 w 1037829"/>
              <a:gd name="connsiteY5" fmla="*/ 42762 h 62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7829" h="627472">
                <a:moveTo>
                  <a:pt x="0" y="0"/>
                </a:moveTo>
                <a:lnTo>
                  <a:pt x="1037829" y="0"/>
                </a:lnTo>
                <a:lnTo>
                  <a:pt x="1035399" y="93563"/>
                </a:lnTo>
                <a:cubicBezTo>
                  <a:pt x="1035399" y="388433"/>
                  <a:pt x="796360" y="627472"/>
                  <a:pt x="501490" y="627472"/>
                </a:cubicBezTo>
                <a:lnTo>
                  <a:pt x="501491" y="627471"/>
                </a:lnTo>
                <a:cubicBezTo>
                  <a:pt x="206621" y="627471"/>
                  <a:pt x="1449" y="337632"/>
                  <a:pt x="1449" y="427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397" name="Group 33">
            <a:extLst>
              <a:ext uri="{FF2B5EF4-FFF2-40B4-BE49-F238E27FC236}">
                <a16:creationId xmlns:a16="http://schemas.microsoft.com/office/drawing/2014/main" id="{2E7A77C9-D271-65B1-676E-8D5E4582947C}"/>
              </a:ext>
            </a:extLst>
          </p:cNvPr>
          <p:cNvGrpSpPr>
            <a:grpSpLocks/>
          </p:cNvGrpSpPr>
          <p:nvPr/>
        </p:nvGrpSpPr>
        <p:grpSpPr bwMode="auto">
          <a:xfrm>
            <a:off x="1210357" y="479688"/>
            <a:ext cx="978987" cy="1564829"/>
            <a:chOff x="3009941" y="1169514"/>
            <a:chExt cx="1959314" cy="3263899"/>
          </a:xfrm>
          <a:solidFill>
            <a:srgbClr val="FFCCCC"/>
          </a:solidFill>
        </p:grpSpPr>
        <p:sp>
          <p:nvSpPr>
            <p:cNvPr id="402" name="Rectangle: Rounded Corners 401">
              <a:extLst>
                <a:ext uri="{FF2B5EF4-FFF2-40B4-BE49-F238E27FC236}">
                  <a16:creationId xmlns:a16="http://schemas.microsoft.com/office/drawing/2014/main" id="{E678F71D-4D41-4283-5A5A-AB295CF8A4D1}"/>
                </a:ext>
              </a:extLst>
            </p:cNvPr>
            <p:cNvSpPr/>
            <p:nvPr/>
          </p:nvSpPr>
          <p:spPr>
            <a:xfrm>
              <a:off x="3815962" y="3918432"/>
              <a:ext cx="279591" cy="51654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403" name="Group 39">
              <a:extLst>
                <a:ext uri="{FF2B5EF4-FFF2-40B4-BE49-F238E27FC236}">
                  <a16:creationId xmlns:a16="http://schemas.microsoft.com/office/drawing/2014/main" id="{304ED885-76A1-92EC-90EC-8C0C8710D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9941" y="2206394"/>
              <a:ext cx="567269" cy="567846"/>
              <a:chOff x="6824133" y="1447221"/>
              <a:chExt cx="567269" cy="567846"/>
            </a:xfrm>
            <a:grpFill/>
          </p:grpSpPr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4A9D10A7-EBD0-2F96-58FF-A8335B52781E}"/>
                  </a:ext>
                </a:extLst>
              </p:cNvPr>
              <p:cNvSpPr/>
              <p:nvPr/>
            </p:nvSpPr>
            <p:spPr>
              <a:xfrm>
                <a:off x="6823152" y="1447377"/>
                <a:ext cx="568712" cy="6523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45FDFD0-3D59-E21B-77A1-50FE1B894750}"/>
                  </a:ext>
                </a:extLst>
              </p:cNvPr>
              <p:cNvSpPr/>
              <p:nvPr/>
            </p:nvSpPr>
            <p:spPr>
              <a:xfrm>
                <a:off x="6953415" y="1583135"/>
                <a:ext cx="308186" cy="3079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404" name="Group 40">
              <a:extLst>
                <a:ext uri="{FF2B5EF4-FFF2-40B4-BE49-F238E27FC236}">
                  <a16:creationId xmlns:a16="http://schemas.microsoft.com/office/drawing/2014/main" id="{9290CA41-DB25-725C-0F95-916B5E6F23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01986" y="2194375"/>
              <a:ext cx="567269" cy="567846"/>
              <a:chOff x="6824133" y="1447221"/>
              <a:chExt cx="567269" cy="567846"/>
            </a:xfrm>
            <a:grpFill/>
          </p:grpSpPr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5257002-3B89-8233-6F59-3DE9BE2ACD6E}"/>
                  </a:ext>
                </a:extLst>
              </p:cNvPr>
              <p:cNvSpPr/>
              <p:nvPr/>
            </p:nvSpPr>
            <p:spPr>
              <a:xfrm>
                <a:off x="6822710" y="1532242"/>
                <a:ext cx="568712" cy="48343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E85E912-8FAF-9904-2244-39588681FF55}"/>
                  </a:ext>
                </a:extLst>
              </p:cNvPr>
              <p:cNvSpPr/>
              <p:nvPr/>
            </p:nvSpPr>
            <p:spPr>
              <a:xfrm>
                <a:off x="6952973" y="1651444"/>
                <a:ext cx="308186" cy="2417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09F335D6-395A-0C12-9340-BB3F0CA3AEFC}"/>
                </a:ext>
              </a:extLst>
            </p:cNvPr>
            <p:cNvSpPr/>
            <p:nvPr/>
          </p:nvSpPr>
          <p:spPr>
            <a:xfrm>
              <a:off x="3247247" y="1170148"/>
              <a:ext cx="1499626" cy="29138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5A6E6522-06C6-8150-C2FE-7A8ABCBE4A1D}"/>
                </a:ext>
              </a:extLst>
            </p:cNvPr>
            <p:cNvSpPr/>
            <p:nvPr/>
          </p:nvSpPr>
          <p:spPr>
            <a:xfrm>
              <a:off x="3428347" y="1448288"/>
              <a:ext cx="314539" cy="2019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971D3BDC-A49B-F3EA-6564-6D831261C13B}"/>
                </a:ext>
              </a:extLst>
            </p:cNvPr>
            <p:cNvSpPr/>
            <p:nvPr/>
          </p:nvSpPr>
          <p:spPr>
            <a:xfrm>
              <a:off x="4489523" y="1872119"/>
              <a:ext cx="311363" cy="307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0EBB335-2895-6BAE-8BE7-4C928FDC5F81}"/>
                </a:ext>
              </a:extLst>
            </p:cNvPr>
            <p:cNvSpPr/>
            <p:nvPr/>
          </p:nvSpPr>
          <p:spPr>
            <a:xfrm>
              <a:off x="4378321" y="1521134"/>
              <a:ext cx="387615" cy="37085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842CA6F1-C796-51DB-1214-BB271EA93747}"/>
                </a:ext>
              </a:extLst>
            </p:cNvPr>
            <p:cNvSpPr/>
            <p:nvPr/>
          </p:nvSpPr>
          <p:spPr>
            <a:xfrm>
              <a:off x="3263134" y="1521134"/>
              <a:ext cx="387615" cy="37085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D7FD2726-C524-2BD9-E050-5604295C77B8}"/>
                </a:ext>
              </a:extLst>
            </p:cNvPr>
            <p:cNvSpPr/>
            <p:nvPr/>
          </p:nvSpPr>
          <p:spPr>
            <a:xfrm>
              <a:off x="3228184" y="1815830"/>
              <a:ext cx="308187" cy="2980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260ECBBA-E0F8-66AD-5689-7C4AABAC7BD9}"/>
                </a:ext>
              </a:extLst>
            </p:cNvPr>
            <p:cNvSpPr/>
            <p:nvPr/>
          </p:nvSpPr>
          <p:spPr>
            <a:xfrm>
              <a:off x="4063782" y="1186705"/>
              <a:ext cx="314539" cy="20198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CB1E2D17-53FC-B90E-C2EA-20E97B3DF057}"/>
                </a:ext>
              </a:extLst>
            </p:cNvPr>
            <p:cNvSpPr/>
            <p:nvPr/>
          </p:nvSpPr>
          <p:spPr>
            <a:xfrm>
              <a:off x="4302069" y="1345642"/>
              <a:ext cx="314541" cy="20198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CBCC4095-FAB9-2408-BDEE-D2427116BD7E}"/>
                </a:ext>
              </a:extLst>
            </p:cNvPr>
            <p:cNvSpPr/>
            <p:nvPr/>
          </p:nvSpPr>
          <p:spPr>
            <a:xfrm>
              <a:off x="3587206" y="1236372"/>
              <a:ext cx="311363" cy="2019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86EF13D3-6982-6093-EF10-EF238693DE4C}"/>
                </a:ext>
              </a:extLst>
            </p:cNvPr>
            <p:cNvSpPr/>
            <p:nvPr/>
          </p:nvSpPr>
          <p:spPr>
            <a:xfrm>
              <a:off x="4194045" y="2180061"/>
              <a:ext cx="162037" cy="1655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BE195074-5756-2756-9E61-BD68CA67702D}"/>
                </a:ext>
              </a:extLst>
            </p:cNvPr>
            <p:cNvSpPr/>
            <p:nvPr/>
          </p:nvSpPr>
          <p:spPr>
            <a:xfrm>
              <a:off x="3625332" y="2203238"/>
              <a:ext cx="158859" cy="16887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6" name="Rectangle: Rounded Corners 415">
              <a:extLst>
                <a:ext uri="{FF2B5EF4-FFF2-40B4-BE49-F238E27FC236}">
                  <a16:creationId xmlns:a16="http://schemas.microsoft.com/office/drawing/2014/main" id="{4C4E3C2C-DEF9-375B-AE55-C9AFEE64A3DC}"/>
                </a:ext>
              </a:extLst>
            </p:cNvPr>
            <p:cNvSpPr/>
            <p:nvPr/>
          </p:nvSpPr>
          <p:spPr>
            <a:xfrm>
              <a:off x="3958934" y="2262839"/>
              <a:ext cx="111202" cy="6390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417" name="Group 53">
              <a:extLst>
                <a:ext uri="{FF2B5EF4-FFF2-40B4-BE49-F238E27FC236}">
                  <a16:creationId xmlns:a16="http://schemas.microsoft.com/office/drawing/2014/main" id="{93A8E505-DF9B-1932-2415-0FE3F92BE8A5}"/>
                </a:ext>
              </a:extLst>
            </p:cNvPr>
            <p:cNvGrpSpPr>
              <a:grpSpLocks/>
            </p:cNvGrpSpPr>
            <p:nvPr/>
          </p:nvGrpSpPr>
          <p:grpSpPr bwMode="auto">
            <a:xfrm rot="-837931">
              <a:off x="3694287" y="3088864"/>
              <a:ext cx="608496" cy="512543"/>
              <a:chOff x="6614251" y="2571750"/>
              <a:chExt cx="608496" cy="512543"/>
            </a:xfrm>
            <a:grpFill/>
          </p:grpSpPr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BE635950-0ECA-087C-4064-BA820A2270FC}"/>
                  </a:ext>
                </a:extLst>
              </p:cNvPr>
              <p:cNvSpPr/>
              <p:nvPr/>
            </p:nvSpPr>
            <p:spPr>
              <a:xfrm>
                <a:off x="6614700" y="2573489"/>
                <a:ext cx="606839" cy="513235"/>
              </a:xfrm>
              <a:custGeom>
                <a:avLst/>
                <a:gdLst>
                  <a:gd name="connsiteX0" fmla="*/ 91625 w 1100977"/>
                  <a:gd name="connsiteY0" fmla="*/ 0 h 904223"/>
                  <a:gd name="connsiteX1" fmla="*/ 1100977 w 1100977"/>
                  <a:gd name="connsiteY1" fmla="*/ 551249 h 904223"/>
                  <a:gd name="connsiteX2" fmla="*/ 1051205 w 1100977"/>
                  <a:gd name="connsiteY2" fmla="*/ 645049 h 904223"/>
                  <a:gd name="connsiteX3" fmla="*/ 574675 w 1100977"/>
                  <a:gd name="connsiteY3" fmla="*/ 904223 h 904223"/>
                  <a:gd name="connsiteX4" fmla="*/ 0 w 1100977"/>
                  <a:gd name="connsiteY4" fmla="*/ 316380 h 904223"/>
                  <a:gd name="connsiteX5" fmla="*/ 45161 w 1100977"/>
                  <a:gd name="connsiteY5" fmla="*/ 87565 h 904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0977" h="904223">
                    <a:moveTo>
                      <a:pt x="91625" y="0"/>
                    </a:moveTo>
                    <a:lnTo>
                      <a:pt x="1100977" y="551249"/>
                    </a:lnTo>
                    <a:lnTo>
                      <a:pt x="1051205" y="645049"/>
                    </a:lnTo>
                    <a:cubicBezTo>
                      <a:pt x="947931" y="801416"/>
                      <a:pt x="773040" y="904223"/>
                      <a:pt x="574675" y="904223"/>
                    </a:cubicBezTo>
                    <a:cubicBezTo>
                      <a:pt x="257291" y="904223"/>
                      <a:pt x="0" y="641037"/>
                      <a:pt x="0" y="316380"/>
                    </a:cubicBezTo>
                    <a:cubicBezTo>
                      <a:pt x="0" y="235216"/>
                      <a:pt x="16081" y="157894"/>
                      <a:pt x="45161" y="8756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/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65F81D6B-39B5-3FC2-0CA9-1355B26186F7}"/>
                  </a:ext>
                </a:extLst>
              </p:cNvPr>
              <p:cNvSpPr/>
              <p:nvPr/>
            </p:nvSpPr>
            <p:spPr>
              <a:xfrm rot="820987">
                <a:off x="6621434" y="2823495"/>
                <a:ext cx="422565" cy="235093"/>
              </a:xfrm>
              <a:custGeom>
                <a:avLst/>
                <a:gdLst>
                  <a:gd name="connsiteX0" fmla="*/ 362574 w 797512"/>
                  <a:gd name="connsiteY0" fmla="*/ 0 h 496562"/>
                  <a:gd name="connsiteX1" fmla="*/ 793013 w 797512"/>
                  <a:gd name="connsiteY1" fmla="*/ 360996 h 496562"/>
                  <a:gd name="connsiteX2" fmla="*/ 797512 w 797512"/>
                  <a:gd name="connsiteY2" fmla="*/ 406927 h 496562"/>
                  <a:gd name="connsiteX3" fmla="*/ 771808 w 797512"/>
                  <a:gd name="connsiteY3" fmla="*/ 425613 h 496562"/>
                  <a:gd name="connsiteX4" fmla="*/ 497884 w 797512"/>
                  <a:gd name="connsiteY4" fmla="*/ 496562 h 496562"/>
                  <a:gd name="connsiteX5" fmla="*/ 21355 w 797512"/>
                  <a:gd name="connsiteY5" fmla="*/ 237388 h 496562"/>
                  <a:gd name="connsiteX6" fmla="*/ 0 w 797512"/>
                  <a:gd name="connsiteY6" fmla="*/ 197144 h 496562"/>
                  <a:gd name="connsiteX7" fmla="*/ 51896 w 797512"/>
                  <a:gd name="connsiteY7" fmla="*/ 132421 h 496562"/>
                  <a:gd name="connsiteX8" fmla="*/ 362574 w 797512"/>
                  <a:gd name="connsiteY8" fmla="*/ 0 h 496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7512" h="496562">
                    <a:moveTo>
                      <a:pt x="362574" y="0"/>
                    </a:moveTo>
                    <a:cubicBezTo>
                      <a:pt x="574897" y="0"/>
                      <a:pt x="752044" y="154976"/>
                      <a:pt x="793013" y="360996"/>
                    </a:cubicBezTo>
                    <a:lnTo>
                      <a:pt x="797512" y="406927"/>
                    </a:lnTo>
                    <a:lnTo>
                      <a:pt x="771808" y="425613"/>
                    </a:lnTo>
                    <a:cubicBezTo>
                      <a:pt x="690381" y="470860"/>
                      <a:pt x="597067" y="496562"/>
                      <a:pt x="497884" y="496562"/>
                    </a:cubicBezTo>
                    <a:cubicBezTo>
                      <a:pt x="299519" y="496562"/>
                      <a:pt x="124628" y="393755"/>
                      <a:pt x="21355" y="237388"/>
                    </a:cubicBezTo>
                    <a:lnTo>
                      <a:pt x="0" y="197144"/>
                    </a:lnTo>
                    <a:lnTo>
                      <a:pt x="51896" y="132421"/>
                    </a:lnTo>
                    <a:cubicBezTo>
                      <a:pt x="131406" y="50604"/>
                      <a:pt x="241247" y="0"/>
                      <a:pt x="3625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sp>
        <p:nvSpPr>
          <p:cNvPr id="398" name="Isosceles Triangle 397">
            <a:extLst>
              <a:ext uri="{FF2B5EF4-FFF2-40B4-BE49-F238E27FC236}">
                <a16:creationId xmlns:a16="http://schemas.microsoft.com/office/drawing/2014/main" id="{FD7FC646-4759-F4FC-40BD-416776A1684E}"/>
              </a:ext>
            </a:extLst>
          </p:cNvPr>
          <p:cNvSpPr/>
          <p:nvPr/>
        </p:nvSpPr>
        <p:spPr bwMode="auto">
          <a:xfrm flipV="1">
            <a:off x="1525771" y="2000625"/>
            <a:ext cx="458788" cy="41751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9" name="Right Triangle 398">
            <a:extLst>
              <a:ext uri="{FF2B5EF4-FFF2-40B4-BE49-F238E27FC236}">
                <a16:creationId xmlns:a16="http://schemas.microsoft.com/office/drawing/2014/main" id="{526F228B-D437-4572-0212-2E3517DE196A}"/>
              </a:ext>
            </a:extLst>
          </p:cNvPr>
          <p:cNvSpPr/>
          <p:nvPr/>
        </p:nvSpPr>
        <p:spPr bwMode="auto">
          <a:xfrm rot="552962">
            <a:off x="1776597" y="1943474"/>
            <a:ext cx="149225" cy="1206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0" name="Right Triangle 399">
            <a:extLst>
              <a:ext uri="{FF2B5EF4-FFF2-40B4-BE49-F238E27FC236}">
                <a16:creationId xmlns:a16="http://schemas.microsoft.com/office/drawing/2014/main" id="{3E372D1F-E4B9-4760-958E-316457C42D08}"/>
              </a:ext>
            </a:extLst>
          </p:cNvPr>
          <p:cNvSpPr/>
          <p:nvPr/>
        </p:nvSpPr>
        <p:spPr bwMode="auto">
          <a:xfrm rot="21047038" flipH="1">
            <a:off x="1557522" y="1938712"/>
            <a:ext cx="149225" cy="1206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1" name="Rectangle: Rounded Corners 400">
            <a:extLst>
              <a:ext uri="{FF2B5EF4-FFF2-40B4-BE49-F238E27FC236}">
                <a16:creationId xmlns:a16="http://schemas.microsoft.com/office/drawing/2014/main" id="{82463C99-F8B3-40A3-FB28-1353173A78C4}"/>
              </a:ext>
            </a:extLst>
          </p:cNvPr>
          <p:cNvSpPr/>
          <p:nvPr/>
        </p:nvSpPr>
        <p:spPr bwMode="auto">
          <a:xfrm flipH="1">
            <a:off x="1733735" y="2003800"/>
            <a:ext cx="26987" cy="3714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8B87BED2-584F-45A1-B6CE-A7E43DBB83A6}"/>
              </a:ext>
            </a:extLst>
          </p:cNvPr>
          <p:cNvSpPr/>
          <p:nvPr/>
        </p:nvSpPr>
        <p:spPr bwMode="auto">
          <a:xfrm rot="20784059">
            <a:off x="1559110" y="479799"/>
            <a:ext cx="280987" cy="9525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4" name="Rectangle: Rounded Corners 373">
            <a:extLst>
              <a:ext uri="{FF2B5EF4-FFF2-40B4-BE49-F238E27FC236}">
                <a16:creationId xmlns:a16="http://schemas.microsoft.com/office/drawing/2014/main" id="{38511610-B2F7-6D87-6181-59E636ED4021}"/>
              </a:ext>
            </a:extLst>
          </p:cNvPr>
          <p:cNvSpPr/>
          <p:nvPr/>
        </p:nvSpPr>
        <p:spPr bwMode="auto">
          <a:xfrm rot="18576474">
            <a:off x="2071078" y="2072856"/>
            <a:ext cx="223837" cy="78105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91" name="Rectangle: Rounded Corners 390">
            <a:extLst>
              <a:ext uri="{FF2B5EF4-FFF2-40B4-BE49-F238E27FC236}">
                <a16:creationId xmlns:a16="http://schemas.microsoft.com/office/drawing/2014/main" id="{EA22B72B-F834-ADD9-AC35-F0372FC94154}"/>
              </a:ext>
            </a:extLst>
          </p:cNvPr>
          <p:cNvSpPr/>
          <p:nvPr/>
        </p:nvSpPr>
        <p:spPr bwMode="auto">
          <a:xfrm rot="12209573">
            <a:off x="2606859" y="1573588"/>
            <a:ext cx="303212" cy="346075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2" name="Rectangle: Rounded Corners 391">
            <a:extLst>
              <a:ext uri="{FF2B5EF4-FFF2-40B4-BE49-F238E27FC236}">
                <a16:creationId xmlns:a16="http://schemas.microsoft.com/office/drawing/2014/main" id="{E17368F0-73F6-1F02-85CD-D0D74D2E469E}"/>
              </a:ext>
            </a:extLst>
          </p:cNvPr>
          <p:cNvSpPr/>
          <p:nvPr/>
        </p:nvSpPr>
        <p:spPr bwMode="auto">
          <a:xfrm rot="12209573">
            <a:off x="2590984" y="1797425"/>
            <a:ext cx="146050" cy="315913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3" name="Rectangle: Rounded Corners 392">
            <a:extLst>
              <a:ext uri="{FF2B5EF4-FFF2-40B4-BE49-F238E27FC236}">
                <a16:creationId xmlns:a16="http://schemas.microsoft.com/office/drawing/2014/main" id="{47F90918-7746-D043-8956-22300220F5B5}"/>
              </a:ext>
            </a:extLst>
          </p:cNvPr>
          <p:cNvSpPr/>
          <p:nvPr/>
        </p:nvSpPr>
        <p:spPr bwMode="auto">
          <a:xfrm rot="12209573">
            <a:off x="2400485" y="1900613"/>
            <a:ext cx="250825" cy="8413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94" name="Rectangle: Rounded Corners 393">
            <a:extLst>
              <a:ext uri="{FF2B5EF4-FFF2-40B4-BE49-F238E27FC236}">
                <a16:creationId xmlns:a16="http://schemas.microsoft.com/office/drawing/2014/main" id="{E28953F2-F56D-2CF2-F8D9-83FA65512CEC}"/>
              </a:ext>
            </a:extLst>
          </p:cNvPr>
          <p:cNvSpPr/>
          <p:nvPr/>
        </p:nvSpPr>
        <p:spPr bwMode="auto">
          <a:xfrm rot="8210337">
            <a:off x="2500497" y="1543424"/>
            <a:ext cx="150813" cy="217488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6" name="Rectangle: Rounded Corners 375">
            <a:extLst>
              <a:ext uri="{FF2B5EF4-FFF2-40B4-BE49-F238E27FC236}">
                <a16:creationId xmlns:a16="http://schemas.microsoft.com/office/drawing/2014/main" id="{252740F7-05CD-8F4F-C00E-5FF7B2961168}"/>
              </a:ext>
            </a:extLst>
          </p:cNvPr>
          <p:cNvSpPr/>
          <p:nvPr/>
        </p:nvSpPr>
        <p:spPr bwMode="auto">
          <a:xfrm rot="1905104" flipH="1">
            <a:off x="1262246" y="2110163"/>
            <a:ext cx="211138" cy="82232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grpSp>
        <p:nvGrpSpPr>
          <p:cNvPr id="85014" name="Group 13">
            <a:extLst>
              <a:ext uri="{FF2B5EF4-FFF2-40B4-BE49-F238E27FC236}">
                <a16:creationId xmlns:a16="http://schemas.microsoft.com/office/drawing/2014/main" id="{742B57E1-CD7E-9B14-F6F0-08598179B1E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59060" y="3173788"/>
            <a:ext cx="515937" cy="1127125"/>
            <a:chOff x="7443755" y="1160462"/>
            <a:chExt cx="824346" cy="1712137"/>
          </a:xfrm>
        </p:grpSpPr>
        <p:sp>
          <p:nvSpPr>
            <p:cNvPr id="386" name="Rectangle 385">
              <a:extLst>
                <a:ext uri="{FF2B5EF4-FFF2-40B4-BE49-F238E27FC236}">
                  <a16:creationId xmlns:a16="http://schemas.microsoft.com/office/drawing/2014/main" id="{EFDD25DB-42F1-3734-B58A-091B4BA17E4E}"/>
                </a:ext>
              </a:extLst>
            </p:cNvPr>
            <p:cNvSpPr/>
            <p:nvPr/>
          </p:nvSpPr>
          <p:spPr>
            <a:xfrm>
              <a:off x="7443755" y="1160462"/>
              <a:ext cx="192770" cy="17121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72749" name="Group 23">
              <a:extLst>
                <a:ext uri="{FF2B5EF4-FFF2-40B4-BE49-F238E27FC236}">
                  <a16:creationId xmlns:a16="http://schemas.microsoft.com/office/drawing/2014/main" id="{1C667CBB-80EC-DFB5-3963-D6B5AFDDC0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3755" y="2646947"/>
              <a:ext cx="824346" cy="225651"/>
              <a:chOff x="7443755" y="2588570"/>
              <a:chExt cx="918330" cy="284028"/>
            </a:xfrm>
          </p:grpSpPr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4D38D905-66BD-757C-2B98-B15CD7B49727}"/>
                  </a:ext>
                </a:extLst>
              </p:cNvPr>
              <p:cNvSpPr/>
              <p:nvPr/>
            </p:nvSpPr>
            <p:spPr>
              <a:xfrm flipV="1">
                <a:off x="7443755" y="2587279"/>
                <a:ext cx="918330" cy="285321"/>
              </a:xfrm>
              <a:custGeom>
                <a:avLst/>
                <a:gdLst>
                  <a:gd name="connsiteX0" fmla="*/ 15124 w 1424540"/>
                  <a:gd name="connsiteY0" fmla="*/ 0 h 730393"/>
                  <a:gd name="connsiteX1" fmla="*/ 1409416 w 1424540"/>
                  <a:gd name="connsiteY1" fmla="*/ 0 h 730393"/>
                  <a:gd name="connsiteX2" fmla="*/ 1410069 w 1424540"/>
                  <a:gd name="connsiteY2" fmla="*/ 1792 h 730393"/>
                  <a:gd name="connsiteX3" fmla="*/ 1424540 w 1424540"/>
                  <a:gd name="connsiteY3" fmla="*/ 124001 h 730393"/>
                  <a:gd name="connsiteX4" fmla="*/ 712270 w 1424540"/>
                  <a:gd name="connsiteY4" fmla="*/ 730393 h 730393"/>
                  <a:gd name="connsiteX5" fmla="*/ 0 w 1424540"/>
                  <a:gd name="connsiteY5" fmla="*/ 124001 h 730393"/>
                  <a:gd name="connsiteX6" fmla="*/ 14471 w 1424540"/>
                  <a:gd name="connsiteY6" fmla="*/ 1792 h 73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4540" h="730393">
                    <a:moveTo>
                      <a:pt x="15124" y="0"/>
                    </a:moveTo>
                    <a:lnTo>
                      <a:pt x="1409416" y="0"/>
                    </a:lnTo>
                    <a:lnTo>
                      <a:pt x="1410069" y="1792"/>
                    </a:lnTo>
                    <a:cubicBezTo>
                      <a:pt x="1419557" y="41267"/>
                      <a:pt x="1424540" y="82139"/>
                      <a:pt x="1424540" y="124001"/>
                    </a:cubicBezTo>
                    <a:cubicBezTo>
                      <a:pt x="1424540" y="458902"/>
                      <a:pt x="1105646" y="730393"/>
                      <a:pt x="712270" y="730393"/>
                    </a:cubicBezTo>
                    <a:cubicBezTo>
                      <a:pt x="318894" y="730393"/>
                      <a:pt x="0" y="458902"/>
                      <a:pt x="0" y="124001"/>
                    </a:cubicBezTo>
                    <a:cubicBezTo>
                      <a:pt x="0" y="82139"/>
                      <a:pt x="4983" y="41267"/>
                      <a:pt x="14471" y="1792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53AC779F-8DB0-90FC-60C8-BCDAF8FE2E69}"/>
                  </a:ext>
                </a:extLst>
              </p:cNvPr>
              <p:cNvSpPr/>
              <p:nvPr/>
            </p:nvSpPr>
            <p:spPr>
              <a:xfrm>
                <a:off x="7887379" y="2699585"/>
                <a:ext cx="327773" cy="424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90" name="Rectangle: Rounded Corners 389">
                <a:extLst>
                  <a:ext uri="{FF2B5EF4-FFF2-40B4-BE49-F238E27FC236}">
                    <a16:creationId xmlns:a16="http://schemas.microsoft.com/office/drawing/2014/main" id="{17411B45-D50E-4871-FD7B-AB22BECBA374}"/>
                  </a:ext>
                </a:extLst>
              </p:cNvPr>
              <p:cNvSpPr/>
              <p:nvPr/>
            </p:nvSpPr>
            <p:spPr>
              <a:xfrm>
                <a:off x="7774353" y="2775470"/>
                <a:ext cx="387113" cy="424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grpSp>
        <p:nvGrpSpPr>
          <p:cNvPr id="85015" name="Group 14">
            <a:extLst>
              <a:ext uri="{FF2B5EF4-FFF2-40B4-BE49-F238E27FC236}">
                <a16:creationId xmlns:a16="http://schemas.microsoft.com/office/drawing/2014/main" id="{10CBF110-97A7-EBED-796F-326FB1E2DF67}"/>
              </a:ext>
            </a:extLst>
          </p:cNvPr>
          <p:cNvGrpSpPr>
            <a:grpSpLocks/>
          </p:cNvGrpSpPr>
          <p:nvPr/>
        </p:nvGrpSpPr>
        <p:grpSpPr bwMode="auto">
          <a:xfrm>
            <a:off x="1832159" y="3164263"/>
            <a:ext cx="514350" cy="1125537"/>
            <a:chOff x="7443755" y="1160462"/>
            <a:chExt cx="824346" cy="1712137"/>
          </a:xfrm>
        </p:grpSpPr>
        <p:sp>
          <p:nvSpPr>
            <p:cNvPr id="381" name="Rectangle 380">
              <a:extLst>
                <a:ext uri="{FF2B5EF4-FFF2-40B4-BE49-F238E27FC236}">
                  <a16:creationId xmlns:a16="http://schemas.microsoft.com/office/drawing/2014/main" id="{5DEA1265-87AC-96E3-F49E-83270B3FEABB}"/>
                </a:ext>
              </a:extLst>
            </p:cNvPr>
            <p:cNvSpPr/>
            <p:nvPr/>
          </p:nvSpPr>
          <p:spPr>
            <a:xfrm>
              <a:off x="7443755" y="1160462"/>
              <a:ext cx="190820" cy="17121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72744" name="Group 18">
              <a:extLst>
                <a:ext uri="{FF2B5EF4-FFF2-40B4-BE49-F238E27FC236}">
                  <a16:creationId xmlns:a16="http://schemas.microsoft.com/office/drawing/2014/main" id="{547F5B65-9799-B0A6-AB87-29800ABDF0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3755" y="2646947"/>
              <a:ext cx="824346" cy="225651"/>
              <a:chOff x="7443755" y="2588570"/>
              <a:chExt cx="918330" cy="284028"/>
            </a:xfrm>
          </p:grpSpPr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B8C829A8-6B69-621C-F855-93F145D88EED}"/>
                  </a:ext>
                </a:extLst>
              </p:cNvPr>
              <p:cNvSpPr/>
              <p:nvPr/>
            </p:nvSpPr>
            <p:spPr>
              <a:xfrm flipV="1">
                <a:off x="7443755" y="2589918"/>
                <a:ext cx="918330" cy="282682"/>
              </a:xfrm>
              <a:custGeom>
                <a:avLst/>
                <a:gdLst>
                  <a:gd name="connsiteX0" fmla="*/ 15124 w 1424540"/>
                  <a:gd name="connsiteY0" fmla="*/ 0 h 730393"/>
                  <a:gd name="connsiteX1" fmla="*/ 1409416 w 1424540"/>
                  <a:gd name="connsiteY1" fmla="*/ 0 h 730393"/>
                  <a:gd name="connsiteX2" fmla="*/ 1410069 w 1424540"/>
                  <a:gd name="connsiteY2" fmla="*/ 1792 h 730393"/>
                  <a:gd name="connsiteX3" fmla="*/ 1424540 w 1424540"/>
                  <a:gd name="connsiteY3" fmla="*/ 124001 h 730393"/>
                  <a:gd name="connsiteX4" fmla="*/ 712270 w 1424540"/>
                  <a:gd name="connsiteY4" fmla="*/ 730393 h 730393"/>
                  <a:gd name="connsiteX5" fmla="*/ 0 w 1424540"/>
                  <a:gd name="connsiteY5" fmla="*/ 124001 h 730393"/>
                  <a:gd name="connsiteX6" fmla="*/ 14471 w 1424540"/>
                  <a:gd name="connsiteY6" fmla="*/ 1792 h 73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4540" h="730393">
                    <a:moveTo>
                      <a:pt x="15124" y="0"/>
                    </a:moveTo>
                    <a:lnTo>
                      <a:pt x="1409416" y="0"/>
                    </a:lnTo>
                    <a:lnTo>
                      <a:pt x="1410069" y="1792"/>
                    </a:lnTo>
                    <a:cubicBezTo>
                      <a:pt x="1419557" y="41267"/>
                      <a:pt x="1424540" y="82139"/>
                      <a:pt x="1424540" y="124001"/>
                    </a:cubicBezTo>
                    <a:cubicBezTo>
                      <a:pt x="1424540" y="458902"/>
                      <a:pt x="1105646" y="730393"/>
                      <a:pt x="712270" y="730393"/>
                    </a:cubicBezTo>
                    <a:cubicBezTo>
                      <a:pt x="318894" y="730393"/>
                      <a:pt x="0" y="458902"/>
                      <a:pt x="0" y="124001"/>
                    </a:cubicBezTo>
                    <a:cubicBezTo>
                      <a:pt x="0" y="82139"/>
                      <a:pt x="4983" y="41267"/>
                      <a:pt x="14471" y="1792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84" name="Rectangle: Rounded Corners 383">
                <a:extLst>
                  <a:ext uri="{FF2B5EF4-FFF2-40B4-BE49-F238E27FC236}">
                    <a16:creationId xmlns:a16="http://schemas.microsoft.com/office/drawing/2014/main" id="{00F7A029-9070-0ED9-88D7-2E3CD5749546}"/>
                  </a:ext>
                </a:extLst>
              </p:cNvPr>
              <p:cNvSpPr/>
              <p:nvPr/>
            </p:nvSpPr>
            <p:spPr>
              <a:xfrm>
                <a:off x="7885914" y="2702382"/>
                <a:ext cx="328785" cy="4255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85" name="Rectangle: Rounded Corners 384">
                <a:extLst>
                  <a:ext uri="{FF2B5EF4-FFF2-40B4-BE49-F238E27FC236}">
                    <a16:creationId xmlns:a16="http://schemas.microsoft.com/office/drawing/2014/main" id="{B8C7ECA5-2231-7A06-4B3C-46E83DAA2D1D}"/>
                  </a:ext>
                </a:extLst>
              </p:cNvPr>
              <p:cNvSpPr/>
              <p:nvPr/>
            </p:nvSpPr>
            <p:spPr>
              <a:xfrm>
                <a:off x="7772540" y="2775333"/>
                <a:ext cx="388305" cy="455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sp>
        <p:nvSpPr>
          <p:cNvPr id="379" name="Oval 378">
            <a:extLst>
              <a:ext uri="{FF2B5EF4-FFF2-40B4-BE49-F238E27FC236}">
                <a16:creationId xmlns:a16="http://schemas.microsoft.com/office/drawing/2014/main" id="{65D2195C-C041-5C57-73D8-916C6CC463E8}"/>
              </a:ext>
            </a:extLst>
          </p:cNvPr>
          <p:cNvSpPr/>
          <p:nvPr/>
        </p:nvSpPr>
        <p:spPr bwMode="auto">
          <a:xfrm>
            <a:off x="1751196" y="951287"/>
            <a:ext cx="287338" cy="23971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270A3F94-F336-DEFE-E683-1DD655DF550B}"/>
              </a:ext>
            </a:extLst>
          </p:cNvPr>
          <p:cNvSpPr/>
          <p:nvPr/>
        </p:nvSpPr>
        <p:spPr bwMode="auto">
          <a:xfrm>
            <a:off x="1447984" y="949700"/>
            <a:ext cx="285750" cy="23971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4" name="Rectangle: Rounded Corners 443">
            <a:extLst>
              <a:ext uri="{FF2B5EF4-FFF2-40B4-BE49-F238E27FC236}">
                <a16:creationId xmlns:a16="http://schemas.microsoft.com/office/drawing/2014/main" id="{F5628290-F833-DA02-F4A7-8B950AAF3301}"/>
              </a:ext>
            </a:extLst>
          </p:cNvPr>
          <p:cNvSpPr/>
          <p:nvPr/>
        </p:nvSpPr>
        <p:spPr bwMode="auto">
          <a:xfrm>
            <a:off x="1700397" y="1198938"/>
            <a:ext cx="55563" cy="30638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85027" name="Group 53">
            <a:extLst>
              <a:ext uri="{FF2B5EF4-FFF2-40B4-BE49-F238E27FC236}">
                <a16:creationId xmlns:a16="http://schemas.microsoft.com/office/drawing/2014/main" id="{6A0C4CB4-8185-3626-15A6-102F6EA89EBB}"/>
              </a:ext>
            </a:extLst>
          </p:cNvPr>
          <p:cNvGrpSpPr>
            <a:grpSpLocks/>
          </p:cNvGrpSpPr>
          <p:nvPr/>
        </p:nvGrpSpPr>
        <p:grpSpPr bwMode="auto">
          <a:xfrm rot="20762069">
            <a:off x="1595622" y="1494212"/>
            <a:ext cx="303213" cy="246062"/>
            <a:chOff x="6614251" y="2571750"/>
            <a:chExt cx="608496" cy="512543"/>
          </a:xfrm>
        </p:grpSpPr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3622FFD1-B077-A325-C99D-C8FA348301D3}"/>
                </a:ext>
              </a:extLst>
            </p:cNvPr>
            <p:cNvSpPr/>
            <p:nvPr/>
          </p:nvSpPr>
          <p:spPr>
            <a:xfrm>
              <a:off x="6614251" y="2571750"/>
              <a:ext cx="608496" cy="512543"/>
            </a:xfrm>
            <a:custGeom>
              <a:avLst/>
              <a:gdLst>
                <a:gd name="connsiteX0" fmla="*/ 91625 w 1100977"/>
                <a:gd name="connsiteY0" fmla="*/ 0 h 904223"/>
                <a:gd name="connsiteX1" fmla="*/ 1100977 w 1100977"/>
                <a:gd name="connsiteY1" fmla="*/ 551249 h 904223"/>
                <a:gd name="connsiteX2" fmla="*/ 1051205 w 1100977"/>
                <a:gd name="connsiteY2" fmla="*/ 645049 h 904223"/>
                <a:gd name="connsiteX3" fmla="*/ 574675 w 1100977"/>
                <a:gd name="connsiteY3" fmla="*/ 904223 h 904223"/>
                <a:gd name="connsiteX4" fmla="*/ 0 w 1100977"/>
                <a:gd name="connsiteY4" fmla="*/ 316380 h 904223"/>
                <a:gd name="connsiteX5" fmla="*/ 45161 w 1100977"/>
                <a:gd name="connsiteY5" fmla="*/ 87565 h 90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0977" h="904223">
                  <a:moveTo>
                    <a:pt x="91625" y="0"/>
                  </a:moveTo>
                  <a:lnTo>
                    <a:pt x="1100977" y="551249"/>
                  </a:lnTo>
                  <a:lnTo>
                    <a:pt x="1051205" y="645049"/>
                  </a:lnTo>
                  <a:cubicBezTo>
                    <a:pt x="947931" y="801416"/>
                    <a:pt x="773040" y="904223"/>
                    <a:pt x="574675" y="904223"/>
                  </a:cubicBezTo>
                  <a:cubicBezTo>
                    <a:pt x="257291" y="904223"/>
                    <a:pt x="0" y="641037"/>
                    <a:pt x="0" y="316380"/>
                  </a:cubicBezTo>
                  <a:cubicBezTo>
                    <a:pt x="0" y="235216"/>
                    <a:pt x="16081" y="157894"/>
                    <a:pt x="45161" y="8756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5B24ADEA-D97A-144B-1BC8-CAE12206CAD3}"/>
                </a:ext>
              </a:extLst>
            </p:cNvPr>
            <p:cNvSpPr/>
            <p:nvPr/>
          </p:nvSpPr>
          <p:spPr>
            <a:xfrm rot="820987">
              <a:off x="6621006" y="2821418"/>
              <a:ext cx="423715" cy="234779"/>
            </a:xfrm>
            <a:custGeom>
              <a:avLst/>
              <a:gdLst>
                <a:gd name="connsiteX0" fmla="*/ 362574 w 797512"/>
                <a:gd name="connsiteY0" fmla="*/ 0 h 496562"/>
                <a:gd name="connsiteX1" fmla="*/ 793013 w 797512"/>
                <a:gd name="connsiteY1" fmla="*/ 360996 h 496562"/>
                <a:gd name="connsiteX2" fmla="*/ 797512 w 797512"/>
                <a:gd name="connsiteY2" fmla="*/ 406927 h 496562"/>
                <a:gd name="connsiteX3" fmla="*/ 771808 w 797512"/>
                <a:gd name="connsiteY3" fmla="*/ 425613 h 496562"/>
                <a:gd name="connsiteX4" fmla="*/ 497884 w 797512"/>
                <a:gd name="connsiteY4" fmla="*/ 496562 h 496562"/>
                <a:gd name="connsiteX5" fmla="*/ 21355 w 797512"/>
                <a:gd name="connsiteY5" fmla="*/ 237388 h 496562"/>
                <a:gd name="connsiteX6" fmla="*/ 0 w 797512"/>
                <a:gd name="connsiteY6" fmla="*/ 197144 h 496562"/>
                <a:gd name="connsiteX7" fmla="*/ 51896 w 797512"/>
                <a:gd name="connsiteY7" fmla="*/ 132421 h 496562"/>
                <a:gd name="connsiteX8" fmla="*/ 362574 w 797512"/>
                <a:gd name="connsiteY8" fmla="*/ 0 h 49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7512" h="496562">
                  <a:moveTo>
                    <a:pt x="362574" y="0"/>
                  </a:moveTo>
                  <a:cubicBezTo>
                    <a:pt x="574897" y="0"/>
                    <a:pt x="752044" y="154976"/>
                    <a:pt x="793013" y="360996"/>
                  </a:cubicBezTo>
                  <a:lnTo>
                    <a:pt x="797512" y="406927"/>
                  </a:lnTo>
                  <a:lnTo>
                    <a:pt x="771808" y="425613"/>
                  </a:lnTo>
                  <a:cubicBezTo>
                    <a:pt x="690381" y="470860"/>
                    <a:pt x="597067" y="496562"/>
                    <a:pt x="497884" y="496562"/>
                  </a:cubicBezTo>
                  <a:cubicBezTo>
                    <a:pt x="299519" y="496562"/>
                    <a:pt x="124628" y="393755"/>
                    <a:pt x="21355" y="237388"/>
                  </a:cubicBezTo>
                  <a:lnTo>
                    <a:pt x="0" y="197144"/>
                  </a:lnTo>
                  <a:lnTo>
                    <a:pt x="51896" y="132421"/>
                  </a:lnTo>
                  <a:cubicBezTo>
                    <a:pt x="131406" y="50604"/>
                    <a:pt x="241247" y="0"/>
                    <a:pt x="362574" y="0"/>
                  </a:cubicBezTo>
                  <a:close/>
                </a:path>
              </a:pathLst>
            </a:cu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85028" name="Oval 2">
            <a:extLst>
              <a:ext uri="{FF2B5EF4-FFF2-40B4-BE49-F238E27FC236}">
                <a16:creationId xmlns:a16="http://schemas.microsoft.com/office/drawing/2014/main" id="{66A84B79-926F-4BA1-6351-8F2853412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934" y="1062413"/>
            <a:ext cx="50800" cy="46037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sp>
        <p:nvSpPr>
          <p:cNvPr id="85029" name="Oval 3">
            <a:extLst>
              <a:ext uri="{FF2B5EF4-FFF2-40B4-BE49-F238E27FC236}">
                <a16:creationId xmlns:a16="http://schemas.microsoft.com/office/drawing/2014/main" id="{C75BFA91-930C-4DE0-F789-FDE8CE32C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310" y="1054474"/>
            <a:ext cx="46037" cy="4603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078D3B3-7E67-7719-E2E1-30067136ED31}"/>
              </a:ext>
            </a:extLst>
          </p:cNvPr>
          <p:cNvSpPr/>
          <p:nvPr/>
        </p:nvSpPr>
        <p:spPr bwMode="auto">
          <a:xfrm flipH="1">
            <a:off x="1176522" y="771900"/>
            <a:ext cx="161925" cy="2889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4E5AED0F-A546-6500-B03C-A1D0718C0493}"/>
              </a:ext>
            </a:extLst>
          </p:cNvPr>
          <p:cNvSpPr/>
          <p:nvPr/>
        </p:nvSpPr>
        <p:spPr bwMode="auto">
          <a:xfrm rot="3105166" flipH="1">
            <a:off x="1315428" y="380581"/>
            <a:ext cx="163513" cy="48895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61B86B17-ECEB-8F16-A5C6-72ADCCD0153D}"/>
              </a:ext>
            </a:extLst>
          </p:cNvPr>
          <p:cNvSpPr/>
          <p:nvPr/>
        </p:nvSpPr>
        <p:spPr bwMode="auto">
          <a:xfrm rot="19249553" flipH="1">
            <a:off x="1865496" y="405187"/>
            <a:ext cx="179388" cy="40481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2BB69B7F-C197-BC7C-B406-1C7C3244E31A}"/>
              </a:ext>
            </a:extLst>
          </p:cNvPr>
          <p:cNvSpPr/>
          <p:nvPr/>
        </p:nvSpPr>
        <p:spPr bwMode="auto">
          <a:xfrm rot="21077077" flipH="1">
            <a:off x="1954396" y="662363"/>
            <a:ext cx="204788" cy="2889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7EFFF491-369F-F77F-D9A2-905B8F7222FD}"/>
              </a:ext>
            </a:extLst>
          </p:cNvPr>
          <p:cNvSpPr/>
          <p:nvPr/>
        </p:nvSpPr>
        <p:spPr bwMode="auto">
          <a:xfrm rot="20931309" flipH="1">
            <a:off x="2103622" y="814762"/>
            <a:ext cx="93663" cy="29051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ubrik 1">
            <a:extLst>
              <a:ext uri="{FF2B5EF4-FFF2-40B4-BE49-F238E27FC236}">
                <a16:creationId xmlns:a16="http://schemas.microsoft.com/office/drawing/2014/main" id="{87DE7F30-22C3-4AC3-8B64-C4A87251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4638"/>
            <a:ext cx="9982200" cy="1143000"/>
          </a:xfrm>
        </p:spPr>
        <p:txBody>
          <a:bodyPr/>
          <a:lstStyle/>
          <a:p>
            <a:pPr algn="ctr"/>
            <a:r>
              <a:rPr lang="en-GB" altLang="en-US" sz="3600" b="1" dirty="0"/>
              <a:t>THE RIGHT TRADING MODEL FOR YOU </a:t>
            </a:r>
          </a:p>
        </p:txBody>
      </p:sp>
      <p:sp>
        <p:nvSpPr>
          <p:cNvPr id="41987" name="Platshållare för innehåll 2">
            <a:extLst>
              <a:ext uri="{FF2B5EF4-FFF2-40B4-BE49-F238E27FC236}">
                <a16:creationId xmlns:a16="http://schemas.microsoft.com/office/drawing/2014/main" id="{1F18024D-3E28-4850-97ED-70F4B44F9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94488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altLang="en-US" sz="3600" dirty="0"/>
              <a:t>IN-HOUSE vs FRANCHISED</a:t>
            </a:r>
          </a:p>
          <a:p>
            <a:pPr marL="0" indent="0" algn="ctr">
              <a:buNone/>
            </a:pPr>
            <a:endParaRPr lang="en-GB" altLang="en-US" sz="3600" dirty="0"/>
          </a:p>
          <a:p>
            <a:pPr marL="0" indent="0" algn="ctr">
              <a:buNone/>
            </a:pPr>
            <a:r>
              <a:rPr lang="en-GB" altLang="en-US" sz="3600" dirty="0"/>
              <a:t>The single most important decision a club can make regarding its food and beverage operation is whether to operate it in-house or offer it to an external supplier.</a:t>
            </a:r>
          </a:p>
          <a:p>
            <a:pPr marL="0" indent="0" algn="ctr">
              <a:buNone/>
            </a:pPr>
            <a:endParaRPr lang="en-GB" altLang="en-US" sz="3600" dirty="0"/>
          </a:p>
          <a:p>
            <a:pPr marL="0" indent="0" algn="ctr">
              <a:buNone/>
            </a:pPr>
            <a:r>
              <a:rPr lang="en-GB" altLang="en-US" sz="3600" dirty="0"/>
              <a:t>Let’s discuss this</a:t>
            </a:r>
          </a:p>
        </p:txBody>
      </p:sp>
      <p:pic>
        <p:nvPicPr>
          <p:cNvPr id="3" name="Picture 2" descr="A close-up of a calculator&#10;&#10;Description automatically generated with low confidence">
            <a:extLst>
              <a:ext uri="{FF2B5EF4-FFF2-40B4-BE49-F238E27FC236}">
                <a16:creationId xmlns:a16="http://schemas.microsoft.com/office/drawing/2014/main" id="{CB0541B7-0D6C-C204-F56A-12E8CF0A0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85100" y="4135120"/>
            <a:ext cx="3810000" cy="2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048DBE15-425E-4F4C-A7E0-14394FBE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 PROS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Total day to day control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Able to shape your own destiny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Able to maximise or control your usage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Able to provide profit to the club</a:t>
            </a:r>
          </a:p>
          <a:p>
            <a:pPr marL="0" indent="0">
              <a:buNone/>
              <a:defRPr/>
            </a:pPr>
            <a:endParaRPr lang="en-GB" altLang="en-US" dirty="0"/>
          </a:p>
          <a:p>
            <a:pPr marL="0" indent="0">
              <a:buNone/>
              <a:defRPr/>
            </a:pPr>
            <a:r>
              <a:rPr lang="en-GB" altLang="en-US" dirty="0"/>
              <a:t>CONS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The need for experienced staff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The need to understand and act correctly on the data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The rising cost of utilities/goods/staffing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The risk of losing money!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74E422-879A-8286-6BE2-FA7A3871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/>
              <a:t>IN-HOUSE</a:t>
            </a:r>
            <a:endParaRPr lang="en-GB" b="1" dirty="0"/>
          </a:p>
        </p:txBody>
      </p:sp>
      <p:pic>
        <p:nvPicPr>
          <p:cNvPr id="4" name="Picture 3" descr="A picture containing bottle, empty, several, alcohol&#10;&#10;Description automatically generated">
            <a:extLst>
              <a:ext uri="{FF2B5EF4-FFF2-40B4-BE49-F238E27FC236}">
                <a16:creationId xmlns:a16="http://schemas.microsoft.com/office/drawing/2014/main" id="{731A1A98-7D18-F997-465A-DC747ACF8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84647" y="809084"/>
            <a:ext cx="4200646" cy="27976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048DBE15-425E-4F4C-A7E0-14394FBE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 PROS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Instant experience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Able to focus on other club related issues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Ability to charge a commercial rent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Able still to influence pricing/content</a:t>
            </a:r>
          </a:p>
          <a:p>
            <a:pPr marL="0" indent="0">
              <a:buNone/>
              <a:defRPr/>
            </a:pPr>
            <a:endParaRPr lang="en-GB" altLang="en-US" dirty="0"/>
          </a:p>
          <a:p>
            <a:pPr marL="0" indent="0">
              <a:buNone/>
              <a:defRPr/>
            </a:pPr>
            <a:r>
              <a:rPr lang="en-GB" altLang="en-US" dirty="0"/>
              <a:t>CONS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/>
              <a:t>No water-tight </a:t>
            </a:r>
            <a:r>
              <a:rPr lang="en-GB" altLang="en-US" dirty="0"/>
              <a:t>agreement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Losing control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Operating in comfort zones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dirty="0"/>
              <a:t>“Tail wagging the dog”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74E422-879A-8286-6BE2-FA7A3871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FRANCHISED</a:t>
            </a:r>
          </a:p>
        </p:txBody>
      </p:sp>
      <p:pic>
        <p:nvPicPr>
          <p:cNvPr id="5" name="Picture 4" descr="A glass of beer&#10;&#10;Description automatically generated with low confidence">
            <a:extLst>
              <a:ext uri="{FF2B5EF4-FFF2-40B4-BE49-F238E27FC236}">
                <a16:creationId xmlns:a16="http://schemas.microsoft.com/office/drawing/2014/main" id="{5FBC7AF4-327F-66BB-AF4D-570D090FC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872514">
            <a:off x="6811347" y="2487954"/>
            <a:ext cx="4587551" cy="2396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546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26CCBD8-EE84-4847-DCC1-7E25BA4FC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533" y="394186"/>
            <a:ext cx="6143307" cy="6323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9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3BB2A-5A45-0B81-036B-0CAD1249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056863D2-6190-7F6D-429C-DB5383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 </a:t>
            </a:r>
            <a:r>
              <a:rPr lang="en-GB" altLang="en-US" sz="9600" dirty="0"/>
              <a:t>DIRECTION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The 3-year plan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Understanding and responding to members needs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Flexibility but not subject to change every year!</a:t>
            </a:r>
          </a:p>
          <a:p>
            <a:pPr marL="0" indent="0">
              <a:buNone/>
              <a:defRPr/>
            </a:pPr>
            <a:endParaRPr lang="en-GB" altLang="en-US" sz="9600" dirty="0"/>
          </a:p>
          <a:p>
            <a:pPr marL="0" indent="0">
              <a:buNone/>
              <a:defRPr/>
            </a:pPr>
            <a:r>
              <a:rPr lang="en-GB" altLang="en-US" sz="9600" dirty="0"/>
              <a:t>STAFFING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The right trading model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“Round pegs on round holes”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Up to date JD’s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Accountability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Appraisals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The right packages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Training &amp; development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Fairness &amp; respect!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515950-EB27-7804-90A4-80DF5CD4D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THE PERFECT IN-HOUSE F&amp;B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B506B1-D7E6-E690-C373-D4E43B625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62248" y="3045302"/>
            <a:ext cx="3509611" cy="2778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7336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138E4-4D6B-9E47-A9AB-6497F8B1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11286D94-DE88-E1E8-2819-303A209FF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 </a:t>
            </a:r>
            <a:r>
              <a:rPr lang="en-GB" altLang="en-US" sz="9600" dirty="0"/>
              <a:t>SYSTEMS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Internal stock counts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External stock takes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Utilisation of till data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An A to Z of operational procedures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Realistic budgets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Supporting office back up</a:t>
            </a:r>
          </a:p>
          <a:p>
            <a:pPr marL="0" indent="0">
              <a:buNone/>
              <a:defRPr/>
            </a:pPr>
            <a:endParaRPr lang="en-GB" altLang="en-US" sz="9600" dirty="0"/>
          </a:p>
          <a:p>
            <a:pPr marL="0" indent="0">
              <a:buNone/>
              <a:defRPr/>
            </a:pPr>
            <a:r>
              <a:rPr lang="en-GB" altLang="en-US" sz="9600" dirty="0"/>
              <a:t>COMMITTEES/BOARDS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An understanding of F&amp;B practices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An understanding of F&amp;B norms</a:t>
            </a:r>
          </a:p>
          <a:p>
            <a:pPr marL="0" indent="0">
              <a:buNone/>
              <a:defRPr/>
            </a:pPr>
            <a:endParaRPr lang="en-GB" altLang="en-US" sz="9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9B3994-1208-5321-83C5-52480756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THE PERFECT IN-HOUSE F&amp;B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481807-D4B2-47EC-E5AA-DAD5715AC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37120" y="2021022"/>
            <a:ext cx="2910840" cy="2910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6898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998BC-9A90-A26B-883E-688CEB15B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23E3BBDE-534C-A180-E711-AD63A222A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 </a:t>
            </a:r>
            <a:r>
              <a:rPr lang="en-GB" altLang="en-US" sz="9600" dirty="0"/>
              <a:t>COMMUNICATIONS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Keeping staff in the loop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Listening to staff’s ideas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Conducting an F&amp;B survey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Utilising all relevant social media platforms</a:t>
            </a:r>
          </a:p>
          <a:p>
            <a:pPr marL="0" indent="0">
              <a:buNone/>
              <a:defRPr/>
            </a:pPr>
            <a:endParaRPr lang="en-GB" altLang="en-US" sz="9600" dirty="0"/>
          </a:p>
          <a:p>
            <a:pPr marL="0" indent="0">
              <a:buNone/>
              <a:defRPr/>
            </a:pPr>
            <a:endParaRPr lang="en-GB" altLang="en-US" sz="9600" dirty="0"/>
          </a:p>
          <a:p>
            <a:pPr marL="0" indent="0">
              <a:buNone/>
              <a:defRPr/>
            </a:pPr>
            <a:r>
              <a:rPr lang="en-GB" altLang="en-US" sz="9600" dirty="0"/>
              <a:t>THE OFFERING/SUPPLIERS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Must be current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Must be presentable/menu well designed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Must be marketed/merchandised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Must obtain the best deal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9600" dirty="0"/>
              <a:t>Must provide a clean and pleasing environment</a:t>
            </a:r>
          </a:p>
          <a:p>
            <a:pPr marL="0" indent="0">
              <a:buNone/>
              <a:defRPr/>
            </a:pPr>
            <a:endParaRPr lang="en-GB" altLang="en-US" sz="9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88096B-3906-68E1-DBCD-83956A11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THE PERFECT IN-HOUSE F&amp;B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EB179F-9143-2550-FE1C-217F4B630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79080" y="2493462"/>
            <a:ext cx="3348037" cy="2160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07670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C1EE-97DF-619C-A307-1B3871958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876F4CCA-E8E3-B38F-15BB-65F6C53B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899"/>
            <a:ext cx="10515600" cy="4351338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sz="4000" dirty="0"/>
              <a:t> </a:t>
            </a:r>
            <a:r>
              <a:rPr lang="en-GB" altLang="en-US" sz="3200" dirty="0"/>
              <a:t>THE ROLE OF THE GM/SECRETARY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know as much as your heads of departments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challenge results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act on results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maximise usage/potential (</a:t>
            </a:r>
            <a:r>
              <a:rPr lang="en-GB" altLang="en-US" sz="3200"/>
              <a:t>licence type/functions)</a:t>
            </a:r>
            <a:endParaRPr lang="en-GB" altLang="en-US" sz="32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be there when you are not supposed to be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3200" dirty="0"/>
              <a:t>TO CONTROL THE MEMBERS!!!</a:t>
            </a:r>
          </a:p>
          <a:p>
            <a:pPr marL="0" indent="0">
              <a:buNone/>
              <a:defRPr/>
            </a:pPr>
            <a:endParaRPr lang="en-GB" altLang="en-US" sz="4000" dirty="0"/>
          </a:p>
          <a:p>
            <a:pPr marL="0" indent="0">
              <a:buNone/>
              <a:defRPr/>
            </a:pPr>
            <a:endParaRPr lang="en-GB" altLang="en-US" sz="4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E736DB-05B5-9ACA-EBDE-013B6F90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THE PERFECT IN-HOUSE F&amp;B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69DB7-B6BC-5B1C-0F83-C840F3F5B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72525" y="4760384"/>
            <a:ext cx="2529510" cy="15177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5269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F6DAAF1-5B16-4CB8-85BF-3B0987F9F41A}">
  <we:reference id="wa104380907" version="3.0.0.1" store="en-US" storeType="OMEX"/>
  <we:alternateReferences>
    <we:reference id="wa104380907" version="3.0.0.1" store="WA10438090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602</Words>
  <Application>Microsoft Office PowerPoint</Application>
  <PresentationFormat>Widescreen</PresentationFormat>
  <Paragraphs>111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THE RIGHT TRADING MODEL FOR YOU </vt:lpstr>
      <vt:lpstr>IN-HOUSE</vt:lpstr>
      <vt:lpstr>FRANCHISED</vt:lpstr>
      <vt:lpstr>PowerPoint Presentation</vt:lpstr>
      <vt:lpstr>THE PERFECT IN-HOUSE F&amp;B OPERATION</vt:lpstr>
      <vt:lpstr>THE PERFECT IN-HOUSE F&amp;B OPERATION</vt:lpstr>
      <vt:lpstr>THE PERFECT IN-HOUSE F&amp;B OPERATION</vt:lpstr>
      <vt:lpstr>THE PERFECT IN-HOUSE F&amp;B OPERATION</vt:lpstr>
      <vt:lpstr>THE HOT SEAT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Service Strategy</dc:title>
  <dc:creator>Steven Brown</dc:creator>
  <cp:lastModifiedBy>Steven Brown</cp:lastModifiedBy>
  <cp:revision>61</cp:revision>
  <dcterms:created xsi:type="dcterms:W3CDTF">2022-01-24T11:12:15Z</dcterms:created>
  <dcterms:modified xsi:type="dcterms:W3CDTF">2026-03-24T11:28:17Z</dcterms:modified>
</cp:coreProperties>
</file>