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346" r:id="rId2"/>
    <p:sldId id="331" r:id="rId3"/>
    <p:sldId id="1536" r:id="rId4"/>
    <p:sldId id="598" r:id="rId5"/>
    <p:sldId id="618" r:id="rId6"/>
    <p:sldId id="621" r:id="rId7"/>
    <p:sldId id="679" r:id="rId8"/>
    <p:sldId id="592" r:id="rId9"/>
    <p:sldId id="624" r:id="rId10"/>
    <p:sldId id="626" r:id="rId11"/>
    <p:sldId id="628" r:id="rId12"/>
    <p:sldId id="630" r:id="rId13"/>
    <p:sldId id="669" r:id="rId14"/>
    <p:sldId id="670" r:id="rId15"/>
    <p:sldId id="685" r:id="rId16"/>
    <p:sldId id="648" r:id="rId17"/>
    <p:sldId id="650" r:id="rId18"/>
    <p:sldId id="651" r:id="rId19"/>
    <p:sldId id="653" r:id="rId20"/>
    <p:sldId id="654" r:id="rId21"/>
    <p:sldId id="662" r:id="rId22"/>
    <p:sldId id="663" r:id="rId23"/>
    <p:sldId id="664" r:id="rId24"/>
    <p:sldId id="665" r:id="rId25"/>
    <p:sldId id="666" r:id="rId26"/>
    <p:sldId id="385" r:id="rId27"/>
    <p:sldId id="389" r:id="rId28"/>
    <p:sldId id="382" r:id="rId29"/>
    <p:sldId id="383" r:id="rId30"/>
    <p:sldId id="384" r:id="rId31"/>
    <p:sldId id="390" r:id="rId32"/>
    <p:sldId id="391" r:id="rId33"/>
    <p:sldId id="394" r:id="rId34"/>
    <p:sldId id="402" r:id="rId35"/>
    <p:sldId id="407" r:id="rId36"/>
    <p:sldId id="441" r:id="rId37"/>
    <p:sldId id="409" r:id="rId38"/>
    <p:sldId id="410" r:id="rId39"/>
    <p:sldId id="443" r:id="rId40"/>
    <p:sldId id="411" r:id="rId41"/>
    <p:sldId id="412" r:id="rId42"/>
    <p:sldId id="415" r:id="rId43"/>
    <p:sldId id="419" r:id="rId44"/>
    <p:sldId id="420" r:id="rId45"/>
    <p:sldId id="424" r:id="rId46"/>
    <p:sldId id="425" r:id="rId47"/>
    <p:sldId id="426" r:id="rId48"/>
    <p:sldId id="427" r:id="rId49"/>
    <p:sldId id="432" r:id="rId50"/>
    <p:sldId id="428" r:id="rId51"/>
    <p:sldId id="430" r:id="rId52"/>
    <p:sldId id="434" r:id="rId53"/>
    <p:sldId id="433" r:id="rId54"/>
    <p:sldId id="596" r:id="rId55"/>
    <p:sldId id="588" r:id="rId56"/>
    <p:sldId id="376"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9B7414-1D65-418C-8551-30DAB5E4F201}" v="8" dt="2026-03-18T18:57:37.1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6" y="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 Hewitt" userId="07bd53a6-35a0-4585-b190-6e68a282a2f4" providerId="ADAL" clId="{C543A96F-11DB-4512-A0BB-7F55FAB2490B}"/>
    <pc:docChg chg="custSel addSld modSld">
      <pc:chgData name="Will Hewitt" userId="07bd53a6-35a0-4585-b190-6e68a282a2f4" providerId="ADAL" clId="{C543A96F-11DB-4512-A0BB-7F55FAB2490B}" dt="2026-03-18T18:57:37.131" v="225"/>
      <pc:docMkLst>
        <pc:docMk/>
      </pc:docMkLst>
      <pc:sldChg chg="modSp add mod">
        <pc:chgData name="Will Hewitt" userId="07bd53a6-35a0-4585-b190-6e68a282a2f4" providerId="ADAL" clId="{C543A96F-11DB-4512-A0BB-7F55FAB2490B}" dt="2026-03-18T18:54:11.872" v="223" actId="207"/>
        <pc:sldMkLst>
          <pc:docMk/>
          <pc:sldMk cId="3994266559" sldId="331"/>
        </pc:sldMkLst>
        <pc:spChg chg="mod">
          <ac:chgData name="Will Hewitt" userId="07bd53a6-35a0-4585-b190-6e68a282a2f4" providerId="ADAL" clId="{C543A96F-11DB-4512-A0BB-7F55FAB2490B}" dt="2026-03-18T18:54:11.872" v="223" actId="207"/>
          <ac:spMkLst>
            <pc:docMk/>
            <pc:sldMk cId="3994266559" sldId="331"/>
            <ac:spMk id="2" creationId="{EDDC9CBF-72A3-57B0-8D0B-0AAFB9721E25}"/>
          </ac:spMkLst>
        </pc:spChg>
      </pc:sldChg>
      <pc:sldChg chg="delSp modSp mod">
        <pc:chgData name="Will Hewitt" userId="07bd53a6-35a0-4585-b190-6e68a282a2f4" providerId="ADAL" clId="{C543A96F-11DB-4512-A0BB-7F55FAB2490B}" dt="2026-03-18T18:51:18.280" v="215" actId="20577"/>
        <pc:sldMkLst>
          <pc:docMk/>
          <pc:sldMk cId="3074283252" sldId="346"/>
        </pc:sldMkLst>
        <pc:spChg chg="mod">
          <ac:chgData name="Will Hewitt" userId="07bd53a6-35a0-4585-b190-6e68a282a2f4" providerId="ADAL" clId="{C543A96F-11DB-4512-A0BB-7F55FAB2490B}" dt="2026-03-18T18:51:18.280" v="215" actId="20577"/>
          <ac:spMkLst>
            <pc:docMk/>
            <pc:sldMk cId="3074283252" sldId="346"/>
            <ac:spMk id="3" creationId="{A17FC2CD-F85A-A587-7E2C-EB396ADE723C}"/>
          </ac:spMkLst>
        </pc:spChg>
        <pc:picChg chg="del">
          <ac:chgData name="Will Hewitt" userId="07bd53a6-35a0-4585-b190-6e68a282a2f4" providerId="ADAL" clId="{C543A96F-11DB-4512-A0BB-7F55FAB2490B}" dt="2026-03-18T18:50:01.339" v="0" actId="478"/>
          <ac:picMkLst>
            <pc:docMk/>
            <pc:sldMk cId="3074283252" sldId="346"/>
            <ac:picMk id="5" creationId="{83B35000-C7D1-4AFC-7F6F-715E3DC14A86}"/>
          </ac:picMkLst>
        </pc:picChg>
        <pc:picChg chg="del">
          <ac:chgData name="Will Hewitt" userId="07bd53a6-35a0-4585-b190-6e68a282a2f4" providerId="ADAL" clId="{C543A96F-11DB-4512-A0BB-7F55FAB2490B}" dt="2026-03-18T18:50:03.801" v="1" actId="478"/>
          <ac:picMkLst>
            <pc:docMk/>
            <pc:sldMk cId="3074283252" sldId="346"/>
            <ac:picMk id="9" creationId="{FEA07D2E-C256-3405-89B0-F0999B736C79}"/>
          </ac:picMkLst>
        </pc:picChg>
      </pc:sldChg>
      <pc:sldChg chg="add">
        <pc:chgData name="Will Hewitt" userId="07bd53a6-35a0-4585-b190-6e68a282a2f4" providerId="ADAL" clId="{C543A96F-11DB-4512-A0BB-7F55FAB2490B}" dt="2026-03-18T18:57:37.131" v="225"/>
        <pc:sldMkLst>
          <pc:docMk/>
          <pc:sldMk cId="3172046587" sldId="588"/>
        </pc:sldMkLst>
      </pc:sldChg>
      <pc:sldChg chg="add">
        <pc:chgData name="Will Hewitt" userId="07bd53a6-35a0-4585-b190-6e68a282a2f4" providerId="ADAL" clId="{C543A96F-11DB-4512-A0BB-7F55FAB2490B}" dt="2026-03-18T18:57:20.537" v="224"/>
        <pc:sldMkLst>
          <pc:docMk/>
          <pc:sldMk cId="1214802654" sldId="596"/>
        </pc:sldMkLst>
      </pc:sldChg>
      <pc:sldChg chg="add">
        <pc:chgData name="Will Hewitt" userId="07bd53a6-35a0-4585-b190-6e68a282a2f4" providerId="ADAL" clId="{C543A96F-11DB-4512-A0BB-7F55FAB2490B}" dt="2026-03-18T18:53:07.469" v="221"/>
        <pc:sldMkLst>
          <pc:docMk/>
          <pc:sldMk cId="328025531" sldId="598"/>
        </pc:sldMkLst>
      </pc:sldChg>
      <pc:sldChg chg="modSp add mod setBg">
        <pc:chgData name="Will Hewitt" userId="07bd53a6-35a0-4585-b190-6e68a282a2f4" providerId="ADAL" clId="{C543A96F-11DB-4512-A0BB-7F55FAB2490B}" dt="2026-03-18T18:52:45.651" v="220" actId="207"/>
        <pc:sldMkLst>
          <pc:docMk/>
          <pc:sldMk cId="3680504280" sldId="1536"/>
        </pc:sldMkLst>
        <pc:spChg chg="mod">
          <ac:chgData name="Will Hewitt" userId="07bd53a6-35a0-4585-b190-6e68a282a2f4" providerId="ADAL" clId="{C543A96F-11DB-4512-A0BB-7F55FAB2490B}" dt="2026-03-18T18:52:33.539" v="218" actId="207"/>
          <ac:spMkLst>
            <pc:docMk/>
            <pc:sldMk cId="3680504280" sldId="1536"/>
            <ac:spMk id="2" creationId="{2D068069-C883-87CB-0E1A-1AC604497DAC}"/>
          </ac:spMkLst>
        </pc:spChg>
        <pc:spChg chg="mod">
          <ac:chgData name="Will Hewitt" userId="07bd53a6-35a0-4585-b190-6e68a282a2f4" providerId="ADAL" clId="{C543A96F-11DB-4512-A0BB-7F55FAB2490B}" dt="2026-03-18T18:52:45.651" v="220" actId="207"/>
          <ac:spMkLst>
            <pc:docMk/>
            <pc:sldMk cId="3680504280" sldId="1536"/>
            <ac:spMk id="5" creationId="{760270D0-94BC-98C2-22B5-B49C9642066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BFAB6C-D735-461B-B8E4-8EEE3E6BC613}" type="doc">
      <dgm:prSet loTypeId="urn:microsoft.com/office/officeart/2005/8/layout/hierarchy1" loCatId="hierarchy" qsTypeId="urn:microsoft.com/office/officeart/2005/8/quickstyle/simple4" qsCatId="simple" csTypeId="urn:microsoft.com/office/officeart/2005/8/colors/accent1_2" csCatId="accent1"/>
      <dgm:spPr/>
      <dgm:t>
        <a:bodyPr/>
        <a:lstStyle/>
        <a:p>
          <a:endParaRPr lang="en-US"/>
        </a:p>
      </dgm:t>
    </dgm:pt>
    <dgm:pt modelId="{7D4D091D-91B5-4CE8-A17A-3920D79E0756}">
      <dgm:prSet/>
      <dgm:spPr/>
      <dgm:t>
        <a:bodyPr/>
        <a:lstStyle/>
        <a:p>
          <a:r>
            <a:rPr lang="en-US" b="1" i="0" dirty="0">
              <a:latin typeface="Gotham SSm A"/>
            </a:rPr>
            <a:t>Four out of ten </a:t>
          </a:r>
          <a:r>
            <a:rPr lang="en-US" i="0" dirty="0">
              <a:latin typeface="Gotham SSm A"/>
            </a:rPr>
            <a:t>consumers will recommend others not frequent a business if they have had poor customer service from them.</a:t>
          </a:r>
          <a:endParaRPr lang="en-US" dirty="0">
            <a:latin typeface="Gotham SSm A"/>
          </a:endParaRPr>
        </a:p>
      </dgm:t>
    </dgm:pt>
    <dgm:pt modelId="{C9013BCA-82C7-4C43-936B-EF3120CFFBC3}" type="parTrans" cxnId="{A977EA2E-4F5C-4024-AE92-9FFEC1608DF4}">
      <dgm:prSet/>
      <dgm:spPr/>
      <dgm:t>
        <a:bodyPr/>
        <a:lstStyle/>
        <a:p>
          <a:endParaRPr lang="en-US"/>
        </a:p>
      </dgm:t>
    </dgm:pt>
    <dgm:pt modelId="{A20F4013-F52D-4BA8-A17D-C3B65794F79A}" type="sibTrans" cxnId="{A977EA2E-4F5C-4024-AE92-9FFEC1608DF4}">
      <dgm:prSet/>
      <dgm:spPr/>
      <dgm:t>
        <a:bodyPr/>
        <a:lstStyle/>
        <a:p>
          <a:endParaRPr lang="en-US"/>
        </a:p>
      </dgm:t>
    </dgm:pt>
    <dgm:pt modelId="{6B44DF13-DE39-4999-81D4-FEC91C0F59C8}">
      <dgm:prSet/>
      <dgm:spPr/>
      <dgm:t>
        <a:bodyPr/>
        <a:lstStyle/>
        <a:p>
          <a:r>
            <a:rPr lang="en-US" i="0" dirty="0">
              <a:latin typeface="Gotham SSm A"/>
            </a:rPr>
            <a:t>After a bad customer service experience, </a:t>
          </a:r>
          <a:r>
            <a:rPr lang="en-US" b="1" i="0" dirty="0">
              <a:latin typeface="Gotham SSm A"/>
            </a:rPr>
            <a:t>39% </a:t>
          </a:r>
          <a:r>
            <a:rPr lang="en-US" i="0" dirty="0">
              <a:latin typeface="Gotham SSm A"/>
            </a:rPr>
            <a:t>of customers will avoid a company for two years.</a:t>
          </a:r>
          <a:endParaRPr lang="en-US" dirty="0">
            <a:latin typeface="Gotham SSm A"/>
          </a:endParaRPr>
        </a:p>
      </dgm:t>
    </dgm:pt>
    <dgm:pt modelId="{A84818C8-E9BA-4C12-AEB6-C29FB94FD1CC}" type="parTrans" cxnId="{C282C2E8-BB3B-4C5D-B71A-D9F8A1C3019F}">
      <dgm:prSet/>
      <dgm:spPr/>
      <dgm:t>
        <a:bodyPr/>
        <a:lstStyle/>
        <a:p>
          <a:endParaRPr lang="en-US"/>
        </a:p>
      </dgm:t>
    </dgm:pt>
    <dgm:pt modelId="{EFE24B16-1537-41A1-8785-28A543281519}" type="sibTrans" cxnId="{C282C2E8-BB3B-4C5D-B71A-D9F8A1C3019F}">
      <dgm:prSet/>
      <dgm:spPr/>
      <dgm:t>
        <a:bodyPr/>
        <a:lstStyle/>
        <a:p>
          <a:endParaRPr lang="en-US"/>
        </a:p>
      </dgm:t>
    </dgm:pt>
    <dgm:pt modelId="{324163AB-E530-4D17-9153-AC519407DAAC}">
      <dgm:prSet/>
      <dgm:spPr/>
      <dgm:t>
        <a:bodyPr/>
        <a:lstStyle/>
        <a:p>
          <a:r>
            <a:rPr lang="en-US" b="1" i="0" dirty="0">
              <a:latin typeface="Gotham SSm A"/>
            </a:rPr>
            <a:t>91% </a:t>
          </a:r>
          <a:r>
            <a:rPr lang="en-US" i="0" dirty="0">
              <a:latin typeface="Gotham SSm A"/>
            </a:rPr>
            <a:t>of customers who are unhappy with a brand will just leave without complaining.</a:t>
          </a:r>
          <a:endParaRPr lang="en-US" dirty="0">
            <a:latin typeface="Gotham SSm A"/>
          </a:endParaRPr>
        </a:p>
      </dgm:t>
    </dgm:pt>
    <dgm:pt modelId="{34D96D44-68F6-4A53-BE15-44D5B7D4CA5C}" type="parTrans" cxnId="{2CED1CB7-1AAF-4F94-801E-9CBE1F37234A}">
      <dgm:prSet/>
      <dgm:spPr/>
      <dgm:t>
        <a:bodyPr/>
        <a:lstStyle/>
        <a:p>
          <a:endParaRPr lang="en-US"/>
        </a:p>
      </dgm:t>
    </dgm:pt>
    <dgm:pt modelId="{1E25C576-E673-493F-96AD-F2BD9EFCC944}" type="sibTrans" cxnId="{2CED1CB7-1AAF-4F94-801E-9CBE1F37234A}">
      <dgm:prSet/>
      <dgm:spPr/>
      <dgm:t>
        <a:bodyPr/>
        <a:lstStyle/>
        <a:p>
          <a:endParaRPr lang="en-US"/>
        </a:p>
      </dgm:t>
    </dgm:pt>
    <dgm:pt modelId="{9C515E17-CCAD-462B-A66A-45B4584D09A9}">
      <dgm:prSet/>
      <dgm:spPr/>
      <dgm:t>
        <a:bodyPr/>
        <a:lstStyle/>
        <a:p>
          <a:r>
            <a:rPr lang="en-US" i="0" dirty="0">
              <a:latin typeface="Gotham SSm A"/>
            </a:rPr>
            <a:t>The average customer tells </a:t>
          </a:r>
          <a:r>
            <a:rPr lang="en-US" b="1" i="0" dirty="0">
              <a:latin typeface="Gotham SSm A"/>
            </a:rPr>
            <a:t>15 people </a:t>
          </a:r>
          <a:r>
            <a:rPr lang="en-US" i="0" dirty="0">
              <a:latin typeface="Gotham SSm A"/>
            </a:rPr>
            <a:t>when they’ve had a poor customer service experience.</a:t>
          </a:r>
          <a:endParaRPr lang="en-US" dirty="0">
            <a:latin typeface="Gotham SSm A"/>
          </a:endParaRPr>
        </a:p>
      </dgm:t>
    </dgm:pt>
    <dgm:pt modelId="{FD9F1D99-0AA5-458E-96F8-20F43F11D13F}" type="parTrans" cxnId="{ED6EEFFD-6B69-4F18-AA79-043CC05A67B0}">
      <dgm:prSet/>
      <dgm:spPr/>
      <dgm:t>
        <a:bodyPr/>
        <a:lstStyle/>
        <a:p>
          <a:endParaRPr lang="en-US"/>
        </a:p>
      </dgm:t>
    </dgm:pt>
    <dgm:pt modelId="{37D0E53B-DFB1-41E3-9111-8B02E1B3AFA4}" type="sibTrans" cxnId="{ED6EEFFD-6B69-4F18-AA79-043CC05A67B0}">
      <dgm:prSet/>
      <dgm:spPr/>
      <dgm:t>
        <a:bodyPr/>
        <a:lstStyle/>
        <a:p>
          <a:endParaRPr lang="en-US"/>
        </a:p>
      </dgm:t>
    </dgm:pt>
    <dgm:pt modelId="{8DC1F846-60D6-41B1-9812-F5281DA1B446}" type="pres">
      <dgm:prSet presAssocID="{C8BFAB6C-D735-461B-B8E4-8EEE3E6BC613}" presName="hierChild1" presStyleCnt="0">
        <dgm:presLayoutVars>
          <dgm:chPref val="1"/>
          <dgm:dir/>
          <dgm:animOne val="branch"/>
          <dgm:animLvl val="lvl"/>
          <dgm:resizeHandles/>
        </dgm:presLayoutVars>
      </dgm:prSet>
      <dgm:spPr/>
    </dgm:pt>
    <dgm:pt modelId="{E620A65B-314A-45B6-9322-0C91D6567580}" type="pres">
      <dgm:prSet presAssocID="{7D4D091D-91B5-4CE8-A17A-3920D79E0756}" presName="hierRoot1" presStyleCnt="0"/>
      <dgm:spPr/>
    </dgm:pt>
    <dgm:pt modelId="{9381F397-B0AD-480D-B3F9-F46CBE7B90B0}" type="pres">
      <dgm:prSet presAssocID="{7D4D091D-91B5-4CE8-A17A-3920D79E0756}" presName="composite" presStyleCnt="0"/>
      <dgm:spPr/>
    </dgm:pt>
    <dgm:pt modelId="{4A7D3C49-3297-4797-891D-7B77C0FACEC9}" type="pres">
      <dgm:prSet presAssocID="{7D4D091D-91B5-4CE8-A17A-3920D79E0756}" presName="background" presStyleLbl="node0" presStyleIdx="0" presStyleCnt="4"/>
      <dgm:spPr/>
    </dgm:pt>
    <dgm:pt modelId="{FE60D8BD-FD53-4B03-B2AE-5902FDD0E263}" type="pres">
      <dgm:prSet presAssocID="{7D4D091D-91B5-4CE8-A17A-3920D79E0756}" presName="text" presStyleLbl="fgAcc0" presStyleIdx="0" presStyleCnt="4">
        <dgm:presLayoutVars>
          <dgm:chPref val="3"/>
        </dgm:presLayoutVars>
      </dgm:prSet>
      <dgm:spPr/>
    </dgm:pt>
    <dgm:pt modelId="{1B82C5B8-AE61-403B-8441-66870397CE1C}" type="pres">
      <dgm:prSet presAssocID="{7D4D091D-91B5-4CE8-A17A-3920D79E0756}" presName="hierChild2" presStyleCnt="0"/>
      <dgm:spPr/>
    </dgm:pt>
    <dgm:pt modelId="{6B591F0B-0AC5-4CAD-9FC5-11B347B5F298}" type="pres">
      <dgm:prSet presAssocID="{6B44DF13-DE39-4999-81D4-FEC91C0F59C8}" presName="hierRoot1" presStyleCnt="0"/>
      <dgm:spPr/>
    </dgm:pt>
    <dgm:pt modelId="{F1785CFA-1BC5-4BF9-BC20-126DFCFF18D2}" type="pres">
      <dgm:prSet presAssocID="{6B44DF13-DE39-4999-81D4-FEC91C0F59C8}" presName="composite" presStyleCnt="0"/>
      <dgm:spPr/>
    </dgm:pt>
    <dgm:pt modelId="{24CB90DF-FBA4-4A67-84A3-6D755EC4E615}" type="pres">
      <dgm:prSet presAssocID="{6B44DF13-DE39-4999-81D4-FEC91C0F59C8}" presName="background" presStyleLbl="node0" presStyleIdx="1" presStyleCnt="4"/>
      <dgm:spPr/>
    </dgm:pt>
    <dgm:pt modelId="{B82DE942-AF4C-4FA3-98BB-ECC9845CC5DF}" type="pres">
      <dgm:prSet presAssocID="{6B44DF13-DE39-4999-81D4-FEC91C0F59C8}" presName="text" presStyleLbl="fgAcc0" presStyleIdx="1" presStyleCnt="4">
        <dgm:presLayoutVars>
          <dgm:chPref val="3"/>
        </dgm:presLayoutVars>
      </dgm:prSet>
      <dgm:spPr/>
    </dgm:pt>
    <dgm:pt modelId="{7429B2FC-FB6D-4164-9F6A-1D4929840001}" type="pres">
      <dgm:prSet presAssocID="{6B44DF13-DE39-4999-81D4-FEC91C0F59C8}" presName="hierChild2" presStyleCnt="0"/>
      <dgm:spPr/>
    </dgm:pt>
    <dgm:pt modelId="{491550A4-B473-4933-82BE-8F8EF428F85E}" type="pres">
      <dgm:prSet presAssocID="{324163AB-E530-4D17-9153-AC519407DAAC}" presName="hierRoot1" presStyleCnt="0"/>
      <dgm:spPr/>
    </dgm:pt>
    <dgm:pt modelId="{C93CB84D-2DC1-46D0-B21F-D6158D6BD072}" type="pres">
      <dgm:prSet presAssocID="{324163AB-E530-4D17-9153-AC519407DAAC}" presName="composite" presStyleCnt="0"/>
      <dgm:spPr/>
    </dgm:pt>
    <dgm:pt modelId="{203EA670-7EB3-442F-BFDD-270AA1ACC77C}" type="pres">
      <dgm:prSet presAssocID="{324163AB-E530-4D17-9153-AC519407DAAC}" presName="background" presStyleLbl="node0" presStyleIdx="2" presStyleCnt="4"/>
      <dgm:spPr/>
    </dgm:pt>
    <dgm:pt modelId="{A03CE052-6D73-42D7-9BC6-0FEC252FDFF9}" type="pres">
      <dgm:prSet presAssocID="{324163AB-E530-4D17-9153-AC519407DAAC}" presName="text" presStyleLbl="fgAcc0" presStyleIdx="2" presStyleCnt="4">
        <dgm:presLayoutVars>
          <dgm:chPref val="3"/>
        </dgm:presLayoutVars>
      </dgm:prSet>
      <dgm:spPr/>
    </dgm:pt>
    <dgm:pt modelId="{CC0623F6-D7A8-4189-8207-CC8B98D2896C}" type="pres">
      <dgm:prSet presAssocID="{324163AB-E530-4D17-9153-AC519407DAAC}" presName="hierChild2" presStyleCnt="0"/>
      <dgm:spPr/>
    </dgm:pt>
    <dgm:pt modelId="{94856938-79A4-432E-B185-77103E139BD4}" type="pres">
      <dgm:prSet presAssocID="{9C515E17-CCAD-462B-A66A-45B4584D09A9}" presName="hierRoot1" presStyleCnt="0"/>
      <dgm:spPr/>
    </dgm:pt>
    <dgm:pt modelId="{FFB67FC6-3217-4227-8AF1-034098983D3E}" type="pres">
      <dgm:prSet presAssocID="{9C515E17-CCAD-462B-A66A-45B4584D09A9}" presName="composite" presStyleCnt="0"/>
      <dgm:spPr/>
    </dgm:pt>
    <dgm:pt modelId="{50D6F9DE-2445-4AC4-9A1A-D6EC7A0D6F02}" type="pres">
      <dgm:prSet presAssocID="{9C515E17-CCAD-462B-A66A-45B4584D09A9}" presName="background" presStyleLbl="node0" presStyleIdx="3" presStyleCnt="4"/>
      <dgm:spPr/>
    </dgm:pt>
    <dgm:pt modelId="{61303B4A-6979-43F3-9098-0C148BE0A3D8}" type="pres">
      <dgm:prSet presAssocID="{9C515E17-CCAD-462B-A66A-45B4584D09A9}" presName="text" presStyleLbl="fgAcc0" presStyleIdx="3" presStyleCnt="4">
        <dgm:presLayoutVars>
          <dgm:chPref val="3"/>
        </dgm:presLayoutVars>
      </dgm:prSet>
      <dgm:spPr/>
    </dgm:pt>
    <dgm:pt modelId="{DFF81D58-D143-467E-B0A6-D5E15350EDBD}" type="pres">
      <dgm:prSet presAssocID="{9C515E17-CCAD-462B-A66A-45B4584D09A9}" presName="hierChild2" presStyleCnt="0"/>
      <dgm:spPr/>
    </dgm:pt>
  </dgm:ptLst>
  <dgm:cxnLst>
    <dgm:cxn modelId="{8B38561E-04BC-4EED-B9FB-1314116F60A8}" type="presOf" srcId="{6B44DF13-DE39-4999-81D4-FEC91C0F59C8}" destId="{B82DE942-AF4C-4FA3-98BB-ECC9845CC5DF}" srcOrd="0" destOrd="0" presId="urn:microsoft.com/office/officeart/2005/8/layout/hierarchy1"/>
    <dgm:cxn modelId="{A977EA2E-4F5C-4024-AE92-9FFEC1608DF4}" srcId="{C8BFAB6C-D735-461B-B8E4-8EEE3E6BC613}" destId="{7D4D091D-91B5-4CE8-A17A-3920D79E0756}" srcOrd="0" destOrd="0" parTransId="{C9013BCA-82C7-4C43-936B-EF3120CFFBC3}" sibTransId="{A20F4013-F52D-4BA8-A17D-C3B65794F79A}"/>
    <dgm:cxn modelId="{74479964-3889-4EA7-B64A-BF8A35BA59C0}" type="presOf" srcId="{324163AB-E530-4D17-9153-AC519407DAAC}" destId="{A03CE052-6D73-42D7-9BC6-0FEC252FDFF9}" srcOrd="0" destOrd="0" presId="urn:microsoft.com/office/officeart/2005/8/layout/hierarchy1"/>
    <dgm:cxn modelId="{47807D80-5A8C-4B8F-B616-F33B015FF468}" type="presOf" srcId="{9C515E17-CCAD-462B-A66A-45B4584D09A9}" destId="{61303B4A-6979-43F3-9098-0C148BE0A3D8}" srcOrd="0" destOrd="0" presId="urn:microsoft.com/office/officeart/2005/8/layout/hierarchy1"/>
    <dgm:cxn modelId="{DD42EDB3-65AE-453B-B8F8-B86E5D63ADE0}" type="presOf" srcId="{C8BFAB6C-D735-461B-B8E4-8EEE3E6BC613}" destId="{8DC1F846-60D6-41B1-9812-F5281DA1B446}" srcOrd="0" destOrd="0" presId="urn:microsoft.com/office/officeart/2005/8/layout/hierarchy1"/>
    <dgm:cxn modelId="{2CED1CB7-1AAF-4F94-801E-9CBE1F37234A}" srcId="{C8BFAB6C-D735-461B-B8E4-8EEE3E6BC613}" destId="{324163AB-E530-4D17-9153-AC519407DAAC}" srcOrd="2" destOrd="0" parTransId="{34D96D44-68F6-4A53-BE15-44D5B7D4CA5C}" sibTransId="{1E25C576-E673-493F-96AD-F2BD9EFCC944}"/>
    <dgm:cxn modelId="{DCD96FD8-0E6D-45DC-B35C-1FD712F70CBD}" type="presOf" srcId="{7D4D091D-91B5-4CE8-A17A-3920D79E0756}" destId="{FE60D8BD-FD53-4B03-B2AE-5902FDD0E263}" srcOrd="0" destOrd="0" presId="urn:microsoft.com/office/officeart/2005/8/layout/hierarchy1"/>
    <dgm:cxn modelId="{C282C2E8-BB3B-4C5D-B71A-D9F8A1C3019F}" srcId="{C8BFAB6C-D735-461B-B8E4-8EEE3E6BC613}" destId="{6B44DF13-DE39-4999-81D4-FEC91C0F59C8}" srcOrd="1" destOrd="0" parTransId="{A84818C8-E9BA-4C12-AEB6-C29FB94FD1CC}" sibTransId="{EFE24B16-1537-41A1-8785-28A543281519}"/>
    <dgm:cxn modelId="{ED6EEFFD-6B69-4F18-AA79-043CC05A67B0}" srcId="{C8BFAB6C-D735-461B-B8E4-8EEE3E6BC613}" destId="{9C515E17-CCAD-462B-A66A-45B4584D09A9}" srcOrd="3" destOrd="0" parTransId="{FD9F1D99-0AA5-458E-96F8-20F43F11D13F}" sibTransId="{37D0E53B-DFB1-41E3-9111-8B02E1B3AFA4}"/>
    <dgm:cxn modelId="{6F1FFEC1-63A9-4770-8FA4-155A130E982B}" type="presParOf" srcId="{8DC1F846-60D6-41B1-9812-F5281DA1B446}" destId="{E620A65B-314A-45B6-9322-0C91D6567580}" srcOrd="0" destOrd="0" presId="urn:microsoft.com/office/officeart/2005/8/layout/hierarchy1"/>
    <dgm:cxn modelId="{BDDDF7B8-7F4E-419C-A686-78B1697DF5D4}" type="presParOf" srcId="{E620A65B-314A-45B6-9322-0C91D6567580}" destId="{9381F397-B0AD-480D-B3F9-F46CBE7B90B0}" srcOrd="0" destOrd="0" presId="urn:microsoft.com/office/officeart/2005/8/layout/hierarchy1"/>
    <dgm:cxn modelId="{CFE31319-B27E-4A94-8E13-1FCE05F85428}" type="presParOf" srcId="{9381F397-B0AD-480D-B3F9-F46CBE7B90B0}" destId="{4A7D3C49-3297-4797-891D-7B77C0FACEC9}" srcOrd="0" destOrd="0" presId="urn:microsoft.com/office/officeart/2005/8/layout/hierarchy1"/>
    <dgm:cxn modelId="{0CAC79AB-245C-43F1-BCBC-941795173239}" type="presParOf" srcId="{9381F397-B0AD-480D-B3F9-F46CBE7B90B0}" destId="{FE60D8BD-FD53-4B03-B2AE-5902FDD0E263}" srcOrd="1" destOrd="0" presId="urn:microsoft.com/office/officeart/2005/8/layout/hierarchy1"/>
    <dgm:cxn modelId="{A82DDE82-2552-4617-9C01-08D6E6EB0653}" type="presParOf" srcId="{E620A65B-314A-45B6-9322-0C91D6567580}" destId="{1B82C5B8-AE61-403B-8441-66870397CE1C}" srcOrd="1" destOrd="0" presId="urn:microsoft.com/office/officeart/2005/8/layout/hierarchy1"/>
    <dgm:cxn modelId="{0F6B0E1C-233C-45AE-B4B4-D9C12DA8ABD5}" type="presParOf" srcId="{8DC1F846-60D6-41B1-9812-F5281DA1B446}" destId="{6B591F0B-0AC5-4CAD-9FC5-11B347B5F298}" srcOrd="1" destOrd="0" presId="urn:microsoft.com/office/officeart/2005/8/layout/hierarchy1"/>
    <dgm:cxn modelId="{4638836B-FF4D-4AF4-95AD-847F651512C9}" type="presParOf" srcId="{6B591F0B-0AC5-4CAD-9FC5-11B347B5F298}" destId="{F1785CFA-1BC5-4BF9-BC20-126DFCFF18D2}" srcOrd="0" destOrd="0" presId="urn:microsoft.com/office/officeart/2005/8/layout/hierarchy1"/>
    <dgm:cxn modelId="{CFBF5E64-88C0-4D30-A7F3-43900309FC8A}" type="presParOf" srcId="{F1785CFA-1BC5-4BF9-BC20-126DFCFF18D2}" destId="{24CB90DF-FBA4-4A67-84A3-6D755EC4E615}" srcOrd="0" destOrd="0" presId="urn:microsoft.com/office/officeart/2005/8/layout/hierarchy1"/>
    <dgm:cxn modelId="{6BB93F26-EA39-4048-BC6F-3AB412BFC23B}" type="presParOf" srcId="{F1785CFA-1BC5-4BF9-BC20-126DFCFF18D2}" destId="{B82DE942-AF4C-4FA3-98BB-ECC9845CC5DF}" srcOrd="1" destOrd="0" presId="urn:microsoft.com/office/officeart/2005/8/layout/hierarchy1"/>
    <dgm:cxn modelId="{26837172-CFFD-48AC-BCF0-3D164D3B5B8D}" type="presParOf" srcId="{6B591F0B-0AC5-4CAD-9FC5-11B347B5F298}" destId="{7429B2FC-FB6D-4164-9F6A-1D4929840001}" srcOrd="1" destOrd="0" presId="urn:microsoft.com/office/officeart/2005/8/layout/hierarchy1"/>
    <dgm:cxn modelId="{11ADB60F-73B4-4011-A161-E80B96537EB8}" type="presParOf" srcId="{8DC1F846-60D6-41B1-9812-F5281DA1B446}" destId="{491550A4-B473-4933-82BE-8F8EF428F85E}" srcOrd="2" destOrd="0" presId="urn:microsoft.com/office/officeart/2005/8/layout/hierarchy1"/>
    <dgm:cxn modelId="{D27B6B79-AF84-4E41-A31F-A4CE8405D920}" type="presParOf" srcId="{491550A4-B473-4933-82BE-8F8EF428F85E}" destId="{C93CB84D-2DC1-46D0-B21F-D6158D6BD072}" srcOrd="0" destOrd="0" presId="urn:microsoft.com/office/officeart/2005/8/layout/hierarchy1"/>
    <dgm:cxn modelId="{F37B6489-98C6-44CD-8CDB-21A3660E16B6}" type="presParOf" srcId="{C93CB84D-2DC1-46D0-B21F-D6158D6BD072}" destId="{203EA670-7EB3-442F-BFDD-270AA1ACC77C}" srcOrd="0" destOrd="0" presId="urn:microsoft.com/office/officeart/2005/8/layout/hierarchy1"/>
    <dgm:cxn modelId="{2F11530F-FE19-4484-926C-595772EBB6D0}" type="presParOf" srcId="{C93CB84D-2DC1-46D0-B21F-D6158D6BD072}" destId="{A03CE052-6D73-42D7-9BC6-0FEC252FDFF9}" srcOrd="1" destOrd="0" presId="urn:microsoft.com/office/officeart/2005/8/layout/hierarchy1"/>
    <dgm:cxn modelId="{0913FD38-4C19-42C2-A3EB-E2B70E666E9D}" type="presParOf" srcId="{491550A4-B473-4933-82BE-8F8EF428F85E}" destId="{CC0623F6-D7A8-4189-8207-CC8B98D2896C}" srcOrd="1" destOrd="0" presId="urn:microsoft.com/office/officeart/2005/8/layout/hierarchy1"/>
    <dgm:cxn modelId="{E3C1D4AE-C19B-4361-B666-56411D8E223B}" type="presParOf" srcId="{8DC1F846-60D6-41B1-9812-F5281DA1B446}" destId="{94856938-79A4-432E-B185-77103E139BD4}" srcOrd="3" destOrd="0" presId="urn:microsoft.com/office/officeart/2005/8/layout/hierarchy1"/>
    <dgm:cxn modelId="{F6EA65EF-933F-4778-91A5-5D822E7816EF}" type="presParOf" srcId="{94856938-79A4-432E-B185-77103E139BD4}" destId="{FFB67FC6-3217-4227-8AF1-034098983D3E}" srcOrd="0" destOrd="0" presId="urn:microsoft.com/office/officeart/2005/8/layout/hierarchy1"/>
    <dgm:cxn modelId="{E1E5F546-D6F0-487E-8163-3C5699E71279}" type="presParOf" srcId="{FFB67FC6-3217-4227-8AF1-034098983D3E}" destId="{50D6F9DE-2445-4AC4-9A1A-D6EC7A0D6F02}" srcOrd="0" destOrd="0" presId="urn:microsoft.com/office/officeart/2005/8/layout/hierarchy1"/>
    <dgm:cxn modelId="{C1BD322B-00E1-4254-BFC5-A0A26EC98240}" type="presParOf" srcId="{FFB67FC6-3217-4227-8AF1-034098983D3E}" destId="{61303B4A-6979-43F3-9098-0C148BE0A3D8}" srcOrd="1" destOrd="0" presId="urn:microsoft.com/office/officeart/2005/8/layout/hierarchy1"/>
    <dgm:cxn modelId="{9EA9C0AE-6779-46B5-8B31-AA44C8B28D66}" type="presParOf" srcId="{94856938-79A4-432E-B185-77103E139BD4}" destId="{DFF81D58-D143-467E-B0A6-D5E15350EDBD}"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D3C49-3297-4797-891D-7B77C0FACEC9}">
      <dsp:nvSpPr>
        <dsp:cNvPr id="0" name=""/>
        <dsp:cNvSpPr/>
      </dsp:nvSpPr>
      <dsp:spPr>
        <a:xfrm>
          <a:off x="3033" y="1227678"/>
          <a:ext cx="2165778" cy="137526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E60D8BD-FD53-4B03-B2AE-5902FDD0E263}">
      <dsp:nvSpPr>
        <dsp:cNvPr id="0" name=""/>
        <dsp:cNvSpPr/>
      </dsp:nvSpPr>
      <dsp:spPr>
        <a:xfrm>
          <a:off x="243675" y="1456288"/>
          <a:ext cx="2165778" cy="137526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Gotham SSm A"/>
            </a:rPr>
            <a:t>Four out of ten </a:t>
          </a:r>
          <a:r>
            <a:rPr lang="en-US" sz="1400" i="0" kern="1200" dirty="0">
              <a:latin typeface="Gotham SSm A"/>
            </a:rPr>
            <a:t>consumers will recommend others not frequent a business if they have had poor customer service from them.</a:t>
          </a:r>
          <a:endParaRPr lang="en-US" sz="1400" kern="1200" dirty="0">
            <a:latin typeface="Gotham SSm A"/>
          </a:endParaRPr>
        </a:p>
      </dsp:txBody>
      <dsp:txXfrm>
        <a:off x="283955" y="1496568"/>
        <a:ext cx="2085218" cy="1294709"/>
      </dsp:txXfrm>
    </dsp:sp>
    <dsp:sp modelId="{24CB90DF-FBA4-4A67-84A3-6D755EC4E615}">
      <dsp:nvSpPr>
        <dsp:cNvPr id="0" name=""/>
        <dsp:cNvSpPr/>
      </dsp:nvSpPr>
      <dsp:spPr>
        <a:xfrm>
          <a:off x="2650095" y="1227678"/>
          <a:ext cx="2165778" cy="137526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82DE942-AF4C-4FA3-98BB-ECC9845CC5DF}">
      <dsp:nvSpPr>
        <dsp:cNvPr id="0" name=""/>
        <dsp:cNvSpPr/>
      </dsp:nvSpPr>
      <dsp:spPr>
        <a:xfrm>
          <a:off x="2890737" y="1456288"/>
          <a:ext cx="2165778" cy="137526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i="0" kern="1200" dirty="0">
              <a:latin typeface="Gotham SSm A"/>
            </a:rPr>
            <a:t>After a bad customer service experience, </a:t>
          </a:r>
          <a:r>
            <a:rPr lang="en-US" sz="1400" b="1" i="0" kern="1200" dirty="0">
              <a:latin typeface="Gotham SSm A"/>
            </a:rPr>
            <a:t>39% </a:t>
          </a:r>
          <a:r>
            <a:rPr lang="en-US" sz="1400" i="0" kern="1200" dirty="0">
              <a:latin typeface="Gotham SSm A"/>
            </a:rPr>
            <a:t>of customers will avoid a company for two years.</a:t>
          </a:r>
          <a:endParaRPr lang="en-US" sz="1400" kern="1200" dirty="0">
            <a:latin typeface="Gotham SSm A"/>
          </a:endParaRPr>
        </a:p>
      </dsp:txBody>
      <dsp:txXfrm>
        <a:off x="2931017" y="1496568"/>
        <a:ext cx="2085218" cy="1294709"/>
      </dsp:txXfrm>
    </dsp:sp>
    <dsp:sp modelId="{203EA670-7EB3-442F-BFDD-270AA1ACC77C}">
      <dsp:nvSpPr>
        <dsp:cNvPr id="0" name=""/>
        <dsp:cNvSpPr/>
      </dsp:nvSpPr>
      <dsp:spPr>
        <a:xfrm>
          <a:off x="5297158" y="1227678"/>
          <a:ext cx="2165778" cy="137526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03CE052-6D73-42D7-9BC6-0FEC252FDFF9}">
      <dsp:nvSpPr>
        <dsp:cNvPr id="0" name=""/>
        <dsp:cNvSpPr/>
      </dsp:nvSpPr>
      <dsp:spPr>
        <a:xfrm>
          <a:off x="5537800" y="1456288"/>
          <a:ext cx="2165778" cy="137526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Gotham SSm A"/>
            </a:rPr>
            <a:t>91% </a:t>
          </a:r>
          <a:r>
            <a:rPr lang="en-US" sz="1400" i="0" kern="1200" dirty="0">
              <a:latin typeface="Gotham SSm A"/>
            </a:rPr>
            <a:t>of customers who are unhappy with a brand will just leave without complaining.</a:t>
          </a:r>
          <a:endParaRPr lang="en-US" sz="1400" kern="1200" dirty="0">
            <a:latin typeface="Gotham SSm A"/>
          </a:endParaRPr>
        </a:p>
      </dsp:txBody>
      <dsp:txXfrm>
        <a:off x="5578080" y="1496568"/>
        <a:ext cx="2085218" cy="1294709"/>
      </dsp:txXfrm>
    </dsp:sp>
    <dsp:sp modelId="{50D6F9DE-2445-4AC4-9A1A-D6EC7A0D6F02}">
      <dsp:nvSpPr>
        <dsp:cNvPr id="0" name=""/>
        <dsp:cNvSpPr/>
      </dsp:nvSpPr>
      <dsp:spPr>
        <a:xfrm>
          <a:off x="7944221" y="1227678"/>
          <a:ext cx="2165778" cy="137526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1303B4A-6979-43F3-9098-0C148BE0A3D8}">
      <dsp:nvSpPr>
        <dsp:cNvPr id="0" name=""/>
        <dsp:cNvSpPr/>
      </dsp:nvSpPr>
      <dsp:spPr>
        <a:xfrm>
          <a:off x="8184863" y="1456288"/>
          <a:ext cx="2165778" cy="137526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i="0" kern="1200" dirty="0">
              <a:latin typeface="Gotham SSm A"/>
            </a:rPr>
            <a:t>The average customer tells </a:t>
          </a:r>
          <a:r>
            <a:rPr lang="en-US" sz="1400" b="1" i="0" kern="1200" dirty="0">
              <a:latin typeface="Gotham SSm A"/>
            </a:rPr>
            <a:t>15 people </a:t>
          </a:r>
          <a:r>
            <a:rPr lang="en-US" sz="1400" i="0" kern="1200" dirty="0">
              <a:latin typeface="Gotham SSm A"/>
            </a:rPr>
            <a:t>when they’ve had a poor customer service experience.</a:t>
          </a:r>
          <a:endParaRPr lang="en-US" sz="1400" kern="1200" dirty="0">
            <a:latin typeface="Gotham SSm A"/>
          </a:endParaRPr>
        </a:p>
      </dsp:txBody>
      <dsp:txXfrm>
        <a:off x="8225143" y="1496568"/>
        <a:ext cx="2085218" cy="129470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D966A5-D626-4F0F-BC82-8CBB9B8048D3}" type="datetimeFigureOut">
              <a:rPr lang="en-GB" smtClean="0"/>
              <a:t>18/03/2026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F28672-09A4-4976-90BF-C95AF745EA66}" type="slidenum">
              <a:rPr lang="en-GB" smtClean="0"/>
              <a:t>‹#›</a:t>
            </a:fld>
            <a:endParaRPr lang="en-GB"/>
          </a:p>
        </p:txBody>
      </p:sp>
    </p:spTree>
    <p:extLst>
      <p:ext uri="{BB962C8B-B14F-4D97-AF65-F5344CB8AC3E}">
        <p14:creationId xmlns:p14="http://schemas.microsoft.com/office/powerpoint/2010/main" val="2724945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1</a:t>
            </a:fld>
            <a:endParaRPr lang="en-US" dirty="0"/>
          </a:p>
        </p:txBody>
      </p:sp>
    </p:spTree>
    <p:extLst>
      <p:ext uri="{BB962C8B-B14F-4D97-AF65-F5344CB8AC3E}">
        <p14:creationId xmlns:p14="http://schemas.microsoft.com/office/powerpoint/2010/main" val="1579172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0412C-0A47-0456-D952-90FE861B7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6683D6-C6D3-6DAC-4B7C-3EF4FBE6D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04410B-09CE-DBC1-C464-025509A9B0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0D85CF-A439-F3D8-FA4C-D0B295B147B8}"/>
              </a:ext>
            </a:extLst>
          </p:cNvPr>
          <p:cNvSpPr>
            <a:spLocks noGrp="1"/>
          </p:cNvSpPr>
          <p:nvPr>
            <p:ph type="sldNum" sz="quarter" idx="5"/>
          </p:nvPr>
        </p:nvSpPr>
        <p:spPr/>
        <p:txBody>
          <a:bodyPr/>
          <a:lstStyle/>
          <a:p>
            <a:fld id="{90EEC253-1925-9948-9067-FB80C21245E2}" type="slidenum">
              <a:rPr lang="en-US" smtClean="0"/>
              <a:t>10</a:t>
            </a:fld>
            <a:endParaRPr lang="en-US" dirty="0"/>
          </a:p>
        </p:txBody>
      </p:sp>
    </p:spTree>
    <p:extLst>
      <p:ext uri="{BB962C8B-B14F-4D97-AF65-F5344CB8AC3E}">
        <p14:creationId xmlns:p14="http://schemas.microsoft.com/office/powerpoint/2010/main" val="3206181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2C2FD-D82C-4F7E-8D48-4D32145734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AFDD6-0796-B6C7-1BE6-971B3D7584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9243BB-2617-B2F4-E4C9-57F4819B35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7A0E85-666C-7F0F-E3C4-DE593A35397A}"/>
              </a:ext>
            </a:extLst>
          </p:cNvPr>
          <p:cNvSpPr>
            <a:spLocks noGrp="1"/>
          </p:cNvSpPr>
          <p:nvPr>
            <p:ph type="sldNum" sz="quarter" idx="5"/>
          </p:nvPr>
        </p:nvSpPr>
        <p:spPr/>
        <p:txBody>
          <a:bodyPr/>
          <a:lstStyle/>
          <a:p>
            <a:fld id="{90EEC253-1925-9948-9067-FB80C21245E2}" type="slidenum">
              <a:rPr lang="en-US" smtClean="0"/>
              <a:t>11</a:t>
            </a:fld>
            <a:endParaRPr lang="en-US" dirty="0"/>
          </a:p>
        </p:txBody>
      </p:sp>
    </p:spTree>
    <p:extLst>
      <p:ext uri="{BB962C8B-B14F-4D97-AF65-F5344CB8AC3E}">
        <p14:creationId xmlns:p14="http://schemas.microsoft.com/office/powerpoint/2010/main" val="3118128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8CA28-7A28-4CA7-1C3A-398A0E62D9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40CCBD-A111-6773-4687-49E838FB4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AE2044-47ED-1B00-6253-DE96C33188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95A001-5D81-F740-0B9F-643CE9B932C2}"/>
              </a:ext>
            </a:extLst>
          </p:cNvPr>
          <p:cNvSpPr>
            <a:spLocks noGrp="1"/>
          </p:cNvSpPr>
          <p:nvPr>
            <p:ph type="sldNum" sz="quarter" idx="5"/>
          </p:nvPr>
        </p:nvSpPr>
        <p:spPr/>
        <p:txBody>
          <a:bodyPr/>
          <a:lstStyle/>
          <a:p>
            <a:fld id="{90EEC253-1925-9948-9067-FB80C21245E2}" type="slidenum">
              <a:rPr lang="en-US" smtClean="0"/>
              <a:t>12</a:t>
            </a:fld>
            <a:endParaRPr lang="en-US" dirty="0"/>
          </a:p>
        </p:txBody>
      </p:sp>
    </p:spTree>
    <p:extLst>
      <p:ext uri="{BB962C8B-B14F-4D97-AF65-F5344CB8AC3E}">
        <p14:creationId xmlns:p14="http://schemas.microsoft.com/office/powerpoint/2010/main" val="2462170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4214C-6A2B-D8E1-47C1-E921B993CF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C4CF1A-FBF2-5005-4BAD-69DD3CB90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552637-67F8-D79E-C5C0-7F7B81A1A9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869B7E-8D9C-DE2E-D5AC-A767C6E26D52}"/>
              </a:ext>
            </a:extLst>
          </p:cNvPr>
          <p:cNvSpPr>
            <a:spLocks noGrp="1"/>
          </p:cNvSpPr>
          <p:nvPr>
            <p:ph type="sldNum" sz="quarter" idx="5"/>
          </p:nvPr>
        </p:nvSpPr>
        <p:spPr/>
        <p:txBody>
          <a:bodyPr/>
          <a:lstStyle/>
          <a:p>
            <a:fld id="{90EEC253-1925-9948-9067-FB80C21245E2}" type="slidenum">
              <a:rPr lang="en-US" smtClean="0"/>
              <a:t>13</a:t>
            </a:fld>
            <a:endParaRPr lang="en-US" dirty="0"/>
          </a:p>
        </p:txBody>
      </p:sp>
    </p:spTree>
    <p:extLst>
      <p:ext uri="{BB962C8B-B14F-4D97-AF65-F5344CB8AC3E}">
        <p14:creationId xmlns:p14="http://schemas.microsoft.com/office/powerpoint/2010/main" val="2458760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6F66-660D-8277-F87F-F85AC3CA4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0CEC1-3E67-5B52-747D-926304AB82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237BC-05B7-19F0-8E41-87C67E48CB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C0A106-402C-7812-F78D-43A6485DEA61}"/>
              </a:ext>
            </a:extLst>
          </p:cNvPr>
          <p:cNvSpPr>
            <a:spLocks noGrp="1"/>
          </p:cNvSpPr>
          <p:nvPr>
            <p:ph type="sldNum" sz="quarter" idx="5"/>
          </p:nvPr>
        </p:nvSpPr>
        <p:spPr/>
        <p:txBody>
          <a:bodyPr/>
          <a:lstStyle/>
          <a:p>
            <a:fld id="{90EEC253-1925-9948-9067-FB80C21245E2}" type="slidenum">
              <a:rPr lang="en-US" smtClean="0"/>
              <a:t>14</a:t>
            </a:fld>
            <a:endParaRPr lang="en-US" dirty="0"/>
          </a:p>
        </p:txBody>
      </p:sp>
    </p:spTree>
    <p:extLst>
      <p:ext uri="{BB962C8B-B14F-4D97-AF65-F5344CB8AC3E}">
        <p14:creationId xmlns:p14="http://schemas.microsoft.com/office/powerpoint/2010/main" val="4060046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DA02E-4824-9938-76BC-B725977E7D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95B382-35E8-A701-AF1C-5E097129E7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9C33D-3220-07E8-AA0A-1573CADD70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A1D4F0-6C73-6D30-E8F1-F9B619ED76A7}"/>
              </a:ext>
            </a:extLst>
          </p:cNvPr>
          <p:cNvSpPr>
            <a:spLocks noGrp="1"/>
          </p:cNvSpPr>
          <p:nvPr>
            <p:ph type="sldNum" sz="quarter" idx="5"/>
          </p:nvPr>
        </p:nvSpPr>
        <p:spPr/>
        <p:txBody>
          <a:bodyPr/>
          <a:lstStyle/>
          <a:p>
            <a:fld id="{90EEC253-1925-9948-9067-FB80C21245E2}" type="slidenum">
              <a:rPr lang="en-US" smtClean="0"/>
              <a:t>15</a:t>
            </a:fld>
            <a:endParaRPr lang="en-US" dirty="0"/>
          </a:p>
        </p:txBody>
      </p:sp>
    </p:spTree>
    <p:extLst>
      <p:ext uri="{BB962C8B-B14F-4D97-AF65-F5344CB8AC3E}">
        <p14:creationId xmlns:p14="http://schemas.microsoft.com/office/powerpoint/2010/main" val="3639956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75CA3-6BDC-85A3-E044-3CDC80FCC1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ADDE2-E470-BC2D-4516-40275C501E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228846-2651-FB30-4EF6-55004907E1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BD1B52-B3D9-A1D3-4091-F1E811588781}"/>
              </a:ext>
            </a:extLst>
          </p:cNvPr>
          <p:cNvSpPr>
            <a:spLocks noGrp="1"/>
          </p:cNvSpPr>
          <p:nvPr>
            <p:ph type="sldNum" sz="quarter" idx="5"/>
          </p:nvPr>
        </p:nvSpPr>
        <p:spPr/>
        <p:txBody>
          <a:bodyPr/>
          <a:lstStyle/>
          <a:p>
            <a:fld id="{90EEC253-1925-9948-9067-FB80C21245E2}" type="slidenum">
              <a:rPr lang="en-US" smtClean="0"/>
              <a:t>16</a:t>
            </a:fld>
            <a:endParaRPr lang="en-US" dirty="0"/>
          </a:p>
        </p:txBody>
      </p:sp>
    </p:spTree>
    <p:extLst>
      <p:ext uri="{BB962C8B-B14F-4D97-AF65-F5344CB8AC3E}">
        <p14:creationId xmlns:p14="http://schemas.microsoft.com/office/powerpoint/2010/main" val="2473014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1B628-1912-D0B0-FF3C-06F1446896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A9A791-5D99-DC90-D53D-FB7559CF6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303735-1429-665B-D07C-D874A45DFA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9AC545-55FC-C17B-70D3-11FF13E5CD4E}"/>
              </a:ext>
            </a:extLst>
          </p:cNvPr>
          <p:cNvSpPr>
            <a:spLocks noGrp="1"/>
          </p:cNvSpPr>
          <p:nvPr>
            <p:ph type="sldNum" sz="quarter" idx="5"/>
          </p:nvPr>
        </p:nvSpPr>
        <p:spPr/>
        <p:txBody>
          <a:bodyPr/>
          <a:lstStyle/>
          <a:p>
            <a:fld id="{90EEC253-1925-9948-9067-FB80C21245E2}" type="slidenum">
              <a:rPr lang="en-US" smtClean="0"/>
              <a:t>17</a:t>
            </a:fld>
            <a:endParaRPr lang="en-US" dirty="0"/>
          </a:p>
        </p:txBody>
      </p:sp>
    </p:spTree>
    <p:extLst>
      <p:ext uri="{BB962C8B-B14F-4D97-AF65-F5344CB8AC3E}">
        <p14:creationId xmlns:p14="http://schemas.microsoft.com/office/powerpoint/2010/main" val="2730525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45071-0F40-9018-7A1F-40B5F5516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32DC30-11DB-AA61-FCEE-015C8D6415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069FE-F540-F7EA-BB87-ECD6F8A53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17E5E6-D68F-AABE-5F9C-CDC335973F31}"/>
              </a:ext>
            </a:extLst>
          </p:cNvPr>
          <p:cNvSpPr>
            <a:spLocks noGrp="1"/>
          </p:cNvSpPr>
          <p:nvPr>
            <p:ph type="sldNum" sz="quarter" idx="5"/>
          </p:nvPr>
        </p:nvSpPr>
        <p:spPr/>
        <p:txBody>
          <a:bodyPr/>
          <a:lstStyle/>
          <a:p>
            <a:fld id="{90EEC253-1925-9948-9067-FB80C21245E2}" type="slidenum">
              <a:rPr lang="en-US" smtClean="0"/>
              <a:t>18</a:t>
            </a:fld>
            <a:endParaRPr lang="en-US" dirty="0"/>
          </a:p>
        </p:txBody>
      </p:sp>
    </p:spTree>
    <p:extLst>
      <p:ext uri="{BB962C8B-B14F-4D97-AF65-F5344CB8AC3E}">
        <p14:creationId xmlns:p14="http://schemas.microsoft.com/office/powerpoint/2010/main" val="1153290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65B47-81F8-34D0-0906-BC559DF2F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3402F0-2F1B-5D36-CF45-1AB20E896E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D6D09B-C4EB-B075-DE0F-F01022BAA5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3241CD-9A9D-AB6D-DAD4-21C6D8131ACF}"/>
              </a:ext>
            </a:extLst>
          </p:cNvPr>
          <p:cNvSpPr>
            <a:spLocks noGrp="1"/>
          </p:cNvSpPr>
          <p:nvPr>
            <p:ph type="sldNum" sz="quarter" idx="5"/>
          </p:nvPr>
        </p:nvSpPr>
        <p:spPr/>
        <p:txBody>
          <a:bodyPr/>
          <a:lstStyle/>
          <a:p>
            <a:fld id="{90EEC253-1925-9948-9067-FB80C21245E2}" type="slidenum">
              <a:rPr lang="en-US" smtClean="0"/>
              <a:t>19</a:t>
            </a:fld>
            <a:endParaRPr lang="en-US" dirty="0"/>
          </a:p>
        </p:txBody>
      </p:sp>
    </p:spTree>
    <p:extLst>
      <p:ext uri="{BB962C8B-B14F-4D97-AF65-F5344CB8AC3E}">
        <p14:creationId xmlns:p14="http://schemas.microsoft.com/office/powerpoint/2010/main" val="1136710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7D902-D584-9720-377C-683A2F222B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8B5E7-6FC8-83D4-2073-746F330A5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477FE-FA10-2BDF-392C-3BFD1D03F0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4FD3F0-7F44-3F5A-9DC0-1B9FA5584635}"/>
              </a:ext>
            </a:extLst>
          </p:cNvPr>
          <p:cNvSpPr>
            <a:spLocks noGrp="1"/>
          </p:cNvSpPr>
          <p:nvPr>
            <p:ph type="sldNum" sz="quarter" idx="5"/>
          </p:nvPr>
        </p:nvSpPr>
        <p:spPr/>
        <p:txBody>
          <a:bodyPr/>
          <a:lstStyle/>
          <a:p>
            <a:fld id="{90EEC253-1925-9948-9067-FB80C21245E2}" type="slidenum">
              <a:rPr lang="en-US" smtClean="0"/>
              <a:t>2</a:t>
            </a:fld>
            <a:endParaRPr lang="en-US"/>
          </a:p>
        </p:txBody>
      </p:sp>
    </p:spTree>
    <p:extLst>
      <p:ext uri="{BB962C8B-B14F-4D97-AF65-F5344CB8AC3E}">
        <p14:creationId xmlns:p14="http://schemas.microsoft.com/office/powerpoint/2010/main" val="3560184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30BDF-33AB-99B5-9828-CD62DD024B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37C10C-DC81-0335-4895-8CCA3F2460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D7FD5E-5B51-6761-0DB2-0D989555BD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6D67EA-CFAA-7D93-CDC5-2157DB0F6309}"/>
              </a:ext>
            </a:extLst>
          </p:cNvPr>
          <p:cNvSpPr>
            <a:spLocks noGrp="1"/>
          </p:cNvSpPr>
          <p:nvPr>
            <p:ph type="sldNum" sz="quarter" idx="5"/>
          </p:nvPr>
        </p:nvSpPr>
        <p:spPr/>
        <p:txBody>
          <a:bodyPr/>
          <a:lstStyle/>
          <a:p>
            <a:fld id="{90EEC253-1925-9948-9067-FB80C21245E2}" type="slidenum">
              <a:rPr lang="en-US" smtClean="0"/>
              <a:t>20</a:t>
            </a:fld>
            <a:endParaRPr lang="en-US" dirty="0"/>
          </a:p>
        </p:txBody>
      </p:sp>
    </p:spTree>
    <p:extLst>
      <p:ext uri="{BB962C8B-B14F-4D97-AF65-F5344CB8AC3E}">
        <p14:creationId xmlns:p14="http://schemas.microsoft.com/office/powerpoint/2010/main" val="3067272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180A0-F5AA-675D-F68C-5C518CC3E7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6A886-4469-5C26-7502-740A466A7D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76300C-20EC-51DA-0C9C-EDABF0FCC1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82D820-7F8D-AC66-611C-9B1D0C327713}"/>
              </a:ext>
            </a:extLst>
          </p:cNvPr>
          <p:cNvSpPr>
            <a:spLocks noGrp="1"/>
          </p:cNvSpPr>
          <p:nvPr>
            <p:ph type="sldNum" sz="quarter" idx="5"/>
          </p:nvPr>
        </p:nvSpPr>
        <p:spPr/>
        <p:txBody>
          <a:bodyPr/>
          <a:lstStyle/>
          <a:p>
            <a:fld id="{90EEC253-1925-9948-9067-FB80C21245E2}" type="slidenum">
              <a:rPr lang="en-US" smtClean="0"/>
              <a:t>21</a:t>
            </a:fld>
            <a:endParaRPr lang="en-US" dirty="0"/>
          </a:p>
        </p:txBody>
      </p:sp>
    </p:spTree>
    <p:extLst>
      <p:ext uri="{BB962C8B-B14F-4D97-AF65-F5344CB8AC3E}">
        <p14:creationId xmlns:p14="http://schemas.microsoft.com/office/powerpoint/2010/main" val="2201170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59D51-E8DA-0465-6205-2DF5866FA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B9B79-E6BA-5302-C35E-CDAE52A32E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30EFC6-CDAB-3397-BEEF-69CEF12328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48118C-1A23-5C14-6C52-0C5D9EDBE108}"/>
              </a:ext>
            </a:extLst>
          </p:cNvPr>
          <p:cNvSpPr>
            <a:spLocks noGrp="1"/>
          </p:cNvSpPr>
          <p:nvPr>
            <p:ph type="sldNum" sz="quarter" idx="5"/>
          </p:nvPr>
        </p:nvSpPr>
        <p:spPr/>
        <p:txBody>
          <a:bodyPr/>
          <a:lstStyle/>
          <a:p>
            <a:fld id="{90EEC253-1925-9948-9067-FB80C21245E2}" type="slidenum">
              <a:rPr lang="en-US" smtClean="0"/>
              <a:t>22</a:t>
            </a:fld>
            <a:endParaRPr lang="en-US" dirty="0"/>
          </a:p>
        </p:txBody>
      </p:sp>
    </p:spTree>
    <p:extLst>
      <p:ext uri="{BB962C8B-B14F-4D97-AF65-F5344CB8AC3E}">
        <p14:creationId xmlns:p14="http://schemas.microsoft.com/office/powerpoint/2010/main" val="3720133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C414C-100E-CD13-43C5-2BA7BEDB90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FE4184-75FF-6E8A-E3F0-5E8895114A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9E5E1-473D-FB80-5251-59C4413B3B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A905FD-4059-841D-E43E-7EC11C92921C}"/>
              </a:ext>
            </a:extLst>
          </p:cNvPr>
          <p:cNvSpPr>
            <a:spLocks noGrp="1"/>
          </p:cNvSpPr>
          <p:nvPr>
            <p:ph type="sldNum" sz="quarter" idx="5"/>
          </p:nvPr>
        </p:nvSpPr>
        <p:spPr/>
        <p:txBody>
          <a:bodyPr/>
          <a:lstStyle/>
          <a:p>
            <a:fld id="{90EEC253-1925-9948-9067-FB80C21245E2}" type="slidenum">
              <a:rPr lang="en-US" smtClean="0"/>
              <a:t>23</a:t>
            </a:fld>
            <a:endParaRPr lang="en-US" dirty="0"/>
          </a:p>
        </p:txBody>
      </p:sp>
    </p:spTree>
    <p:extLst>
      <p:ext uri="{BB962C8B-B14F-4D97-AF65-F5344CB8AC3E}">
        <p14:creationId xmlns:p14="http://schemas.microsoft.com/office/powerpoint/2010/main" val="4192308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02D63-048A-B0FD-673E-106B581EF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29FED-B134-3A7E-A8E8-7418036F26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A7D580-BCAA-44B7-7B0F-9CAC281DD3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770FCC-E03F-AEE8-3239-7D2A215FB054}"/>
              </a:ext>
            </a:extLst>
          </p:cNvPr>
          <p:cNvSpPr>
            <a:spLocks noGrp="1"/>
          </p:cNvSpPr>
          <p:nvPr>
            <p:ph type="sldNum" sz="quarter" idx="5"/>
          </p:nvPr>
        </p:nvSpPr>
        <p:spPr/>
        <p:txBody>
          <a:bodyPr/>
          <a:lstStyle/>
          <a:p>
            <a:fld id="{90EEC253-1925-9948-9067-FB80C21245E2}" type="slidenum">
              <a:rPr lang="en-US" smtClean="0"/>
              <a:t>24</a:t>
            </a:fld>
            <a:endParaRPr lang="en-US" dirty="0"/>
          </a:p>
        </p:txBody>
      </p:sp>
    </p:spTree>
    <p:extLst>
      <p:ext uri="{BB962C8B-B14F-4D97-AF65-F5344CB8AC3E}">
        <p14:creationId xmlns:p14="http://schemas.microsoft.com/office/powerpoint/2010/main" val="11651200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CE778-6BE6-F234-910C-F2BB1A5A1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3F3F9C-78E7-6667-4147-9E3A92E4D5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53B570-B760-65DA-2FEF-249AF4818D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4F03F5-FCB9-3F73-2F6D-81D8551A7C68}"/>
              </a:ext>
            </a:extLst>
          </p:cNvPr>
          <p:cNvSpPr>
            <a:spLocks noGrp="1"/>
          </p:cNvSpPr>
          <p:nvPr>
            <p:ph type="sldNum" sz="quarter" idx="5"/>
          </p:nvPr>
        </p:nvSpPr>
        <p:spPr/>
        <p:txBody>
          <a:bodyPr/>
          <a:lstStyle/>
          <a:p>
            <a:fld id="{90EEC253-1925-9948-9067-FB80C21245E2}" type="slidenum">
              <a:rPr lang="en-US" smtClean="0"/>
              <a:t>25</a:t>
            </a:fld>
            <a:endParaRPr lang="en-US" dirty="0"/>
          </a:p>
        </p:txBody>
      </p:sp>
    </p:spTree>
    <p:extLst>
      <p:ext uri="{BB962C8B-B14F-4D97-AF65-F5344CB8AC3E}">
        <p14:creationId xmlns:p14="http://schemas.microsoft.com/office/powerpoint/2010/main" val="2329653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here on the fact that the very best golf clubs treat their new members as individuals rather than a number. Link here to my previous experience when joining David Lloyd – large financial outlay, especially given how often I use the facilities, yet the new member journey was pretty well non-existent.</a:t>
            </a:r>
          </a:p>
          <a:p>
            <a:endParaRPr lang="en-US" dirty="0"/>
          </a:p>
          <a:p>
            <a:r>
              <a:rPr lang="en-US" dirty="0"/>
              <a:t>Our experience is that although a lot of clubs claim to have a new member roadmap and journey, in reality, they are not confident that this is being delivered</a:t>
            </a:r>
          </a:p>
        </p:txBody>
      </p:sp>
      <p:sp>
        <p:nvSpPr>
          <p:cNvPr id="4" name="Slide Number Placeholder 3"/>
          <p:cNvSpPr>
            <a:spLocks noGrp="1"/>
          </p:cNvSpPr>
          <p:nvPr>
            <p:ph type="sldNum" sz="quarter" idx="5"/>
          </p:nvPr>
        </p:nvSpPr>
        <p:spPr/>
        <p:txBody>
          <a:bodyPr/>
          <a:lstStyle/>
          <a:p>
            <a:fld id="{90EEC253-1925-9948-9067-FB80C21245E2}" type="slidenum">
              <a:rPr lang="en-US" smtClean="0"/>
              <a:t>26</a:t>
            </a:fld>
            <a:endParaRPr lang="en-US"/>
          </a:p>
        </p:txBody>
      </p:sp>
    </p:spTree>
    <p:extLst>
      <p:ext uri="{BB962C8B-B14F-4D97-AF65-F5344CB8AC3E}">
        <p14:creationId xmlns:p14="http://schemas.microsoft.com/office/powerpoint/2010/main" val="12564317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27</a:t>
            </a:fld>
            <a:endParaRPr lang="en-US"/>
          </a:p>
        </p:txBody>
      </p:sp>
    </p:spTree>
    <p:extLst>
      <p:ext uri="{BB962C8B-B14F-4D97-AF65-F5344CB8AC3E}">
        <p14:creationId xmlns:p14="http://schemas.microsoft.com/office/powerpoint/2010/main" val="39712036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don’t have a well developed and well-structured new member orientation programme in place, you risk leaving their first impression to chance.</a:t>
            </a:r>
          </a:p>
          <a:p>
            <a:endParaRPr lang="en-US" dirty="0"/>
          </a:p>
          <a:p>
            <a:r>
              <a:rPr lang="en-US" dirty="0"/>
              <a:t>To create and establish a meaningful new member integration programme, you and your team need to think like a new member, asking yourself the question of “If I had just joined the club, what would I expect? What information would I expect to be given? Who would I expect to be introduced to along the way?</a:t>
            </a:r>
          </a:p>
          <a:p>
            <a:endParaRPr lang="en-US" dirty="0"/>
          </a:p>
          <a:p>
            <a:r>
              <a:rPr lang="en-US" dirty="0"/>
              <a:t>When devising a new member integration programme, need to ensure that all touchpoints can be replicated on a consistent basis. Counterproductive rolling out the red carpet for some yet missing others along the way. Sometimes less is more and doing the right things day in and day out will help to make the member feel at home and part of something from the outset, helping you to stay well ahead of your competition also.</a:t>
            </a:r>
          </a:p>
        </p:txBody>
      </p:sp>
      <p:sp>
        <p:nvSpPr>
          <p:cNvPr id="4" name="Slide Number Placeholder 3"/>
          <p:cNvSpPr>
            <a:spLocks noGrp="1"/>
          </p:cNvSpPr>
          <p:nvPr>
            <p:ph type="sldNum" sz="quarter" idx="5"/>
          </p:nvPr>
        </p:nvSpPr>
        <p:spPr/>
        <p:txBody>
          <a:bodyPr/>
          <a:lstStyle/>
          <a:p>
            <a:fld id="{90EEC253-1925-9948-9067-FB80C21245E2}" type="slidenum">
              <a:rPr lang="en-US" smtClean="0"/>
              <a:t>28</a:t>
            </a:fld>
            <a:endParaRPr lang="en-US"/>
          </a:p>
        </p:txBody>
      </p:sp>
    </p:spTree>
    <p:extLst>
      <p:ext uri="{BB962C8B-B14F-4D97-AF65-F5344CB8AC3E}">
        <p14:creationId xmlns:p14="http://schemas.microsoft.com/office/powerpoint/2010/main" val="22242850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Sales team to book in first experience, ideally on the day of joining, whether that be a golf tee time, gym induction, tennis session </a:t>
            </a:r>
            <a:r>
              <a:rPr lang="en-US" dirty="0" err="1"/>
              <a:t>etc</a:t>
            </a:r>
            <a:r>
              <a:rPr lang="en-US" dirty="0"/>
              <a:t>…</a:t>
            </a:r>
          </a:p>
          <a:p>
            <a:endParaRPr lang="en-US" dirty="0"/>
          </a:p>
          <a:p>
            <a:r>
              <a:rPr lang="en-US" dirty="0"/>
              <a:t>Please note that this example does not include a tour of the facilities/formalized induction meeting, as this would have been carried out by the membership sales advisor prior to the new member joining</a:t>
            </a:r>
          </a:p>
          <a:p>
            <a:endParaRPr lang="en-US" dirty="0"/>
          </a:p>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29</a:t>
            </a:fld>
            <a:endParaRPr lang="en-US"/>
          </a:p>
        </p:txBody>
      </p:sp>
    </p:spTree>
    <p:extLst>
      <p:ext uri="{BB962C8B-B14F-4D97-AF65-F5344CB8AC3E}">
        <p14:creationId xmlns:p14="http://schemas.microsoft.com/office/powerpoint/2010/main" val="3377215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3</a:t>
            </a:fld>
            <a:endParaRPr lang="en-US" dirty="0"/>
          </a:p>
        </p:txBody>
      </p:sp>
    </p:spTree>
    <p:extLst>
      <p:ext uri="{BB962C8B-B14F-4D97-AF65-F5344CB8AC3E}">
        <p14:creationId xmlns:p14="http://schemas.microsoft.com/office/powerpoint/2010/main" val="10900913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30</a:t>
            </a:fld>
            <a:endParaRPr lang="en-US"/>
          </a:p>
        </p:txBody>
      </p:sp>
    </p:spTree>
    <p:extLst>
      <p:ext uri="{BB962C8B-B14F-4D97-AF65-F5344CB8AC3E}">
        <p14:creationId xmlns:p14="http://schemas.microsoft.com/office/powerpoint/2010/main" val="16948555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31</a:t>
            </a:fld>
            <a:endParaRPr lang="en-US"/>
          </a:p>
        </p:txBody>
      </p:sp>
    </p:spTree>
    <p:extLst>
      <p:ext uri="{BB962C8B-B14F-4D97-AF65-F5344CB8AC3E}">
        <p14:creationId xmlns:p14="http://schemas.microsoft.com/office/powerpoint/2010/main" val="39811490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32</a:t>
            </a:fld>
            <a:endParaRPr lang="en-US"/>
          </a:p>
        </p:txBody>
      </p:sp>
    </p:spTree>
    <p:extLst>
      <p:ext uri="{BB962C8B-B14F-4D97-AF65-F5344CB8AC3E}">
        <p14:creationId xmlns:p14="http://schemas.microsoft.com/office/powerpoint/2010/main" val="16310012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33</a:t>
            </a:fld>
            <a:endParaRPr lang="en-US"/>
          </a:p>
        </p:txBody>
      </p:sp>
    </p:spTree>
    <p:extLst>
      <p:ext uri="{BB962C8B-B14F-4D97-AF65-F5344CB8AC3E}">
        <p14:creationId xmlns:p14="http://schemas.microsoft.com/office/powerpoint/2010/main" val="25110641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34</a:t>
            </a:fld>
            <a:endParaRPr lang="en-US"/>
          </a:p>
        </p:txBody>
      </p:sp>
    </p:spTree>
    <p:extLst>
      <p:ext uri="{BB962C8B-B14F-4D97-AF65-F5344CB8AC3E}">
        <p14:creationId xmlns:p14="http://schemas.microsoft.com/office/powerpoint/2010/main" val="1397495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35</a:t>
            </a:fld>
            <a:endParaRPr lang="en-US"/>
          </a:p>
        </p:txBody>
      </p:sp>
    </p:spTree>
    <p:extLst>
      <p:ext uri="{BB962C8B-B14F-4D97-AF65-F5344CB8AC3E}">
        <p14:creationId xmlns:p14="http://schemas.microsoft.com/office/powerpoint/2010/main" val="6042882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this consistent with what you are seeing within your clubs?</a:t>
            </a:r>
          </a:p>
          <a:p>
            <a:endParaRPr lang="en-US" dirty="0"/>
          </a:p>
          <a:p>
            <a:r>
              <a:rPr lang="en-US" dirty="0"/>
              <a:t>Club with 500 members, improving retention figures by only 1% = £7,500 based on £1,500 membership subscription</a:t>
            </a:r>
          </a:p>
        </p:txBody>
      </p:sp>
      <p:sp>
        <p:nvSpPr>
          <p:cNvPr id="4" name="Slide Number Placeholder 3"/>
          <p:cNvSpPr>
            <a:spLocks noGrp="1"/>
          </p:cNvSpPr>
          <p:nvPr>
            <p:ph type="sldNum" sz="quarter" idx="5"/>
          </p:nvPr>
        </p:nvSpPr>
        <p:spPr/>
        <p:txBody>
          <a:bodyPr/>
          <a:lstStyle/>
          <a:p>
            <a:fld id="{90EEC253-1925-9948-9067-FB80C21245E2}" type="slidenum">
              <a:rPr lang="en-US" smtClean="0"/>
              <a:t>36</a:t>
            </a:fld>
            <a:endParaRPr lang="en-US"/>
          </a:p>
        </p:txBody>
      </p:sp>
    </p:spTree>
    <p:extLst>
      <p:ext uri="{BB962C8B-B14F-4D97-AF65-F5344CB8AC3E}">
        <p14:creationId xmlns:p14="http://schemas.microsoft.com/office/powerpoint/2010/main" val="28415817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37</a:t>
            </a:fld>
            <a:endParaRPr lang="en-US"/>
          </a:p>
        </p:txBody>
      </p:sp>
    </p:spTree>
    <p:extLst>
      <p:ext uri="{BB962C8B-B14F-4D97-AF65-F5344CB8AC3E}">
        <p14:creationId xmlns:p14="http://schemas.microsoft.com/office/powerpoint/2010/main" val="42543622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38</a:t>
            </a:fld>
            <a:endParaRPr lang="en-US"/>
          </a:p>
        </p:txBody>
      </p:sp>
    </p:spTree>
    <p:extLst>
      <p:ext uri="{BB962C8B-B14F-4D97-AF65-F5344CB8AC3E}">
        <p14:creationId xmlns:p14="http://schemas.microsoft.com/office/powerpoint/2010/main" val="35575085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39</a:t>
            </a:fld>
            <a:endParaRPr lang="en-US"/>
          </a:p>
        </p:txBody>
      </p:sp>
    </p:spTree>
    <p:extLst>
      <p:ext uri="{BB962C8B-B14F-4D97-AF65-F5344CB8AC3E}">
        <p14:creationId xmlns:p14="http://schemas.microsoft.com/office/powerpoint/2010/main" val="4036867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96210-B858-A558-0137-9630D8A31D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52E1CC-AF81-9987-B376-0B8D9A394D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A76CF2-E1AE-F04E-0235-5CAF2119AA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55AA13-A2F8-77A2-59E6-28F9B9B2FEA2}"/>
              </a:ext>
            </a:extLst>
          </p:cNvPr>
          <p:cNvSpPr>
            <a:spLocks noGrp="1"/>
          </p:cNvSpPr>
          <p:nvPr>
            <p:ph type="sldNum" sz="quarter" idx="5"/>
          </p:nvPr>
        </p:nvSpPr>
        <p:spPr/>
        <p:txBody>
          <a:bodyPr/>
          <a:lstStyle/>
          <a:p>
            <a:fld id="{90EEC253-1925-9948-9067-FB80C21245E2}" type="slidenum">
              <a:rPr lang="en-US" smtClean="0"/>
              <a:t>4</a:t>
            </a:fld>
            <a:endParaRPr lang="en-US" dirty="0"/>
          </a:p>
        </p:txBody>
      </p:sp>
    </p:spTree>
    <p:extLst>
      <p:ext uri="{BB962C8B-B14F-4D97-AF65-F5344CB8AC3E}">
        <p14:creationId xmlns:p14="http://schemas.microsoft.com/office/powerpoint/2010/main" val="95061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me, staggeringly low percentage. Without such information, how do we continually improve.</a:t>
            </a:r>
          </a:p>
          <a:p>
            <a:endParaRPr lang="en-US" dirty="0"/>
          </a:p>
          <a:p>
            <a:r>
              <a:rPr lang="en-US" dirty="0"/>
              <a:t>In our day to day, we see a lot of people build a survey with our help, yet this is never sent out. Also see people start to send out surveys, then after time this starts to drop off also</a:t>
            </a:r>
          </a:p>
        </p:txBody>
      </p:sp>
      <p:sp>
        <p:nvSpPr>
          <p:cNvPr id="4" name="Slide Number Placeholder 3"/>
          <p:cNvSpPr>
            <a:spLocks noGrp="1"/>
          </p:cNvSpPr>
          <p:nvPr>
            <p:ph type="sldNum" sz="quarter" idx="5"/>
          </p:nvPr>
        </p:nvSpPr>
        <p:spPr/>
        <p:txBody>
          <a:bodyPr/>
          <a:lstStyle/>
          <a:p>
            <a:fld id="{90EEC253-1925-9948-9067-FB80C21245E2}" type="slidenum">
              <a:rPr lang="en-US" smtClean="0"/>
              <a:t>40</a:t>
            </a:fld>
            <a:endParaRPr lang="en-US"/>
          </a:p>
        </p:txBody>
      </p:sp>
    </p:spTree>
    <p:extLst>
      <p:ext uri="{BB962C8B-B14F-4D97-AF65-F5344CB8AC3E}">
        <p14:creationId xmlns:p14="http://schemas.microsoft.com/office/powerpoint/2010/main" val="21079138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41</a:t>
            </a:fld>
            <a:endParaRPr lang="en-US"/>
          </a:p>
        </p:txBody>
      </p:sp>
    </p:spTree>
    <p:extLst>
      <p:ext uri="{BB962C8B-B14F-4D97-AF65-F5344CB8AC3E}">
        <p14:creationId xmlns:p14="http://schemas.microsoft.com/office/powerpoint/2010/main" val="14407318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42</a:t>
            </a:fld>
            <a:endParaRPr lang="en-US"/>
          </a:p>
        </p:txBody>
      </p:sp>
    </p:spTree>
    <p:extLst>
      <p:ext uri="{BB962C8B-B14F-4D97-AF65-F5344CB8AC3E}">
        <p14:creationId xmlns:p14="http://schemas.microsoft.com/office/powerpoint/2010/main" val="14467263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43</a:t>
            </a:fld>
            <a:endParaRPr lang="en-US"/>
          </a:p>
        </p:txBody>
      </p:sp>
    </p:spTree>
    <p:extLst>
      <p:ext uri="{BB962C8B-B14F-4D97-AF65-F5344CB8AC3E}">
        <p14:creationId xmlns:p14="http://schemas.microsoft.com/office/powerpoint/2010/main" val="2713701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44</a:t>
            </a:fld>
            <a:endParaRPr lang="en-US"/>
          </a:p>
        </p:txBody>
      </p:sp>
    </p:spTree>
    <p:extLst>
      <p:ext uri="{BB962C8B-B14F-4D97-AF65-F5344CB8AC3E}">
        <p14:creationId xmlns:p14="http://schemas.microsoft.com/office/powerpoint/2010/main" val="192938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45</a:t>
            </a:fld>
            <a:endParaRPr lang="en-US"/>
          </a:p>
        </p:txBody>
      </p:sp>
    </p:spTree>
    <p:extLst>
      <p:ext uri="{BB962C8B-B14F-4D97-AF65-F5344CB8AC3E}">
        <p14:creationId xmlns:p14="http://schemas.microsoft.com/office/powerpoint/2010/main" val="14442210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46</a:t>
            </a:fld>
            <a:endParaRPr lang="en-US"/>
          </a:p>
        </p:txBody>
      </p:sp>
    </p:spTree>
    <p:extLst>
      <p:ext uri="{BB962C8B-B14F-4D97-AF65-F5344CB8AC3E}">
        <p14:creationId xmlns:p14="http://schemas.microsoft.com/office/powerpoint/2010/main" val="7934193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47</a:t>
            </a:fld>
            <a:endParaRPr lang="en-US"/>
          </a:p>
        </p:txBody>
      </p:sp>
    </p:spTree>
    <p:extLst>
      <p:ext uri="{BB962C8B-B14F-4D97-AF65-F5344CB8AC3E}">
        <p14:creationId xmlns:p14="http://schemas.microsoft.com/office/powerpoint/2010/main" val="31360501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48</a:t>
            </a:fld>
            <a:endParaRPr lang="en-US"/>
          </a:p>
        </p:txBody>
      </p:sp>
    </p:spTree>
    <p:extLst>
      <p:ext uri="{BB962C8B-B14F-4D97-AF65-F5344CB8AC3E}">
        <p14:creationId xmlns:p14="http://schemas.microsoft.com/office/powerpoint/2010/main" val="21050009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49</a:t>
            </a:fld>
            <a:endParaRPr lang="en-US"/>
          </a:p>
        </p:txBody>
      </p:sp>
    </p:spTree>
    <p:extLst>
      <p:ext uri="{BB962C8B-B14F-4D97-AF65-F5344CB8AC3E}">
        <p14:creationId xmlns:p14="http://schemas.microsoft.com/office/powerpoint/2010/main" val="332553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F7DEE-564C-ED53-04F2-C1AF47BB64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2C47D-FA60-09DD-DF4D-9E93DC48A0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5381FF-1BA2-6392-67CB-488FB8CF22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8BE1E7-6FE6-4621-0A9E-A2664175BB68}"/>
              </a:ext>
            </a:extLst>
          </p:cNvPr>
          <p:cNvSpPr>
            <a:spLocks noGrp="1"/>
          </p:cNvSpPr>
          <p:nvPr>
            <p:ph type="sldNum" sz="quarter" idx="5"/>
          </p:nvPr>
        </p:nvSpPr>
        <p:spPr/>
        <p:txBody>
          <a:bodyPr/>
          <a:lstStyle/>
          <a:p>
            <a:fld id="{90EEC253-1925-9948-9067-FB80C21245E2}" type="slidenum">
              <a:rPr lang="en-US" smtClean="0"/>
              <a:t>5</a:t>
            </a:fld>
            <a:endParaRPr lang="en-US" dirty="0"/>
          </a:p>
        </p:txBody>
      </p:sp>
    </p:spTree>
    <p:extLst>
      <p:ext uri="{BB962C8B-B14F-4D97-AF65-F5344CB8AC3E}">
        <p14:creationId xmlns:p14="http://schemas.microsoft.com/office/powerpoint/2010/main" val="30403438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50</a:t>
            </a:fld>
            <a:endParaRPr lang="en-US"/>
          </a:p>
        </p:txBody>
      </p:sp>
    </p:spTree>
    <p:extLst>
      <p:ext uri="{BB962C8B-B14F-4D97-AF65-F5344CB8AC3E}">
        <p14:creationId xmlns:p14="http://schemas.microsoft.com/office/powerpoint/2010/main" val="4815340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51</a:t>
            </a:fld>
            <a:endParaRPr lang="en-US"/>
          </a:p>
        </p:txBody>
      </p:sp>
    </p:spTree>
    <p:extLst>
      <p:ext uri="{BB962C8B-B14F-4D97-AF65-F5344CB8AC3E}">
        <p14:creationId xmlns:p14="http://schemas.microsoft.com/office/powerpoint/2010/main" val="5685986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52</a:t>
            </a:fld>
            <a:endParaRPr lang="en-US"/>
          </a:p>
        </p:txBody>
      </p:sp>
    </p:spTree>
    <p:extLst>
      <p:ext uri="{BB962C8B-B14F-4D97-AF65-F5344CB8AC3E}">
        <p14:creationId xmlns:p14="http://schemas.microsoft.com/office/powerpoint/2010/main" val="7130791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53</a:t>
            </a:fld>
            <a:endParaRPr lang="en-US"/>
          </a:p>
        </p:txBody>
      </p:sp>
    </p:spTree>
    <p:extLst>
      <p:ext uri="{BB962C8B-B14F-4D97-AF65-F5344CB8AC3E}">
        <p14:creationId xmlns:p14="http://schemas.microsoft.com/office/powerpoint/2010/main" val="18547486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7B89A-39BF-D748-9400-FA5230D54A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934541-76D1-9F01-F2C9-7DDF4000AF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86C69-3CFA-D5F0-38E5-29581E885F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777EEA-36B1-5D48-BFD5-6F7072A6CE67}"/>
              </a:ext>
            </a:extLst>
          </p:cNvPr>
          <p:cNvSpPr>
            <a:spLocks noGrp="1"/>
          </p:cNvSpPr>
          <p:nvPr>
            <p:ph type="sldNum" sz="quarter" idx="5"/>
          </p:nvPr>
        </p:nvSpPr>
        <p:spPr/>
        <p:txBody>
          <a:bodyPr/>
          <a:lstStyle/>
          <a:p>
            <a:fld id="{90EEC253-1925-9948-9067-FB80C21245E2}" type="slidenum">
              <a:rPr lang="en-US" smtClean="0"/>
              <a:t>55</a:t>
            </a:fld>
            <a:endParaRPr lang="en-US"/>
          </a:p>
        </p:txBody>
      </p:sp>
    </p:spTree>
    <p:extLst>
      <p:ext uri="{BB962C8B-B14F-4D97-AF65-F5344CB8AC3E}">
        <p14:creationId xmlns:p14="http://schemas.microsoft.com/office/powerpoint/2010/main" val="426121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56</a:t>
            </a:fld>
            <a:endParaRPr lang="en-US"/>
          </a:p>
        </p:txBody>
      </p:sp>
    </p:spTree>
    <p:extLst>
      <p:ext uri="{BB962C8B-B14F-4D97-AF65-F5344CB8AC3E}">
        <p14:creationId xmlns:p14="http://schemas.microsoft.com/office/powerpoint/2010/main" val="4245410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D08E5-67B6-1369-0348-390B1C8155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7E5242-DA3C-FE0B-FF04-CFAB17EBA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A3398B-9406-161D-CEFA-B0354BC5B7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A63061-50E3-4D8D-A489-0EB93938DFB9}"/>
              </a:ext>
            </a:extLst>
          </p:cNvPr>
          <p:cNvSpPr>
            <a:spLocks noGrp="1"/>
          </p:cNvSpPr>
          <p:nvPr>
            <p:ph type="sldNum" sz="quarter" idx="5"/>
          </p:nvPr>
        </p:nvSpPr>
        <p:spPr/>
        <p:txBody>
          <a:bodyPr/>
          <a:lstStyle/>
          <a:p>
            <a:fld id="{90EEC253-1925-9948-9067-FB80C21245E2}" type="slidenum">
              <a:rPr lang="en-US" smtClean="0"/>
              <a:t>6</a:t>
            </a:fld>
            <a:endParaRPr lang="en-US" dirty="0"/>
          </a:p>
        </p:txBody>
      </p:sp>
    </p:spTree>
    <p:extLst>
      <p:ext uri="{BB962C8B-B14F-4D97-AF65-F5344CB8AC3E}">
        <p14:creationId xmlns:p14="http://schemas.microsoft.com/office/powerpoint/2010/main" val="2269484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66D40-0667-AF03-E9A5-ACB6A3E46A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AE7C8-9D5F-6482-9A2B-0612EF2C27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AD978-B7CC-70B2-F7C8-232EB70A1C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9AD46E-D532-DB7F-827B-EA23CC9E9B21}"/>
              </a:ext>
            </a:extLst>
          </p:cNvPr>
          <p:cNvSpPr>
            <a:spLocks noGrp="1"/>
          </p:cNvSpPr>
          <p:nvPr>
            <p:ph type="sldNum" sz="quarter" idx="5"/>
          </p:nvPr>
        </p:nvSpPr>
        <p:spPr/>
        <p:txBody>
          <a:bodyPr/>
          <a:lstStyle/>
          <a:p>
            <a:fld id="{90EEC253-1925-9948-9067-FB80C21245E2}" type="slidenum">
              <a:rPr lang="en-US" smtClean="0"/>
              <a:t>7</a:t>
            </a:fld>
            <a:endParaRPr lang="en-US" dirty="0"/>
          </a:p>
        </p:txBody>
      </p:sp>
    </p:spTree>
    <p:extLst>
      <p:ext uri="{BB962C8B-B14F-4D97-AF65-F5344CB8AC3E}">
        <p14:creationId xmlns:p14="http://schemas.microsoft.com/office/powerpoint/2010/main" val="1753511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EEC253-1925-9948-9067-FB80C21245E2}" type="slidenum">
              <a:rPr lang="en-US" smtClean="0"/>
              <a:t>8</a:t>
            </a:fld>
            <a:endParaRPr lang="en-US" dirty="0"/>
          </a:p>
        </p:txBody>
      </p:sp>
    </p:spTree>
    <p:extLst>
      <p:ext uri="{BB962C8B-B14F-4D97-AF65-F5344CB8AC3E}">
        <p14:creationId xmlns:p14="http://schemas.microsoft.com/office/powerpoint/2010/main" val="3829020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CC838-DA39-FEC3-6CE0-CD7131B772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71B7A-5335-8826-66F7-BDFEF056C9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B2CB2E-8571-F042-EF35-5C178E4138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863CFF-88C6-5A16-F611-A06C91B00566}"/>
              </a:ext>
            </a:extLst>
          </p:cNvPr>
          <p:cNvSpPr>
            <a:spLocks noGrp="1"/>
          </p:cNvSpPr>
          <p:nvPr>
            <p:ph type="sldNum" sz="quarter" idx="5"/>
          </p:nvPr>
        </p:nvSpPr>
        <p:spPr/>
        <p:txBody>
          <a:bodyPr/>
          <a:lstStyle/>
          <a:p>
            <a:fld id="{90EEC253-1925-9948-9067-FB80C21245E2}" type="slidenum">
              <a:rPr lang="en-US" smtClean="0"/>
              <a:t>9</a:t>
            </a:fld>
            <a:endParaRPr lang="en-US" dirty="0"/>
          </a:p>
        </p:txBody>
      </p:sp>
    </p:spTree>
    <p:extLst>
      <p:ext uri="{BB962C8B-B14F-4D97-AF65-F5344CB8AC3E}">
        <p14:creationId xmlns:p14="http://schemas.microsoft.com/office/powerpoint/2010/main" val="2927655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6DF6F-1186-6382-E70B-C813793D4A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F795EFB-1BA2-4F4E-984F-932CE9AD85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3AA8353-194E-A99C-253F-B847C9C26090}"/>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5" name="Footer Placeholder 4">
            <a:extLst>
              <a:ext uri="{FF2B5EF4-FFF2-40B4-BE49-F238E27FC236}">
                <a16:creationId xmlns:a16="http://schemas.microsoft.com/office/drawing/2014/main" id="{E7715086-0BC0-1D29-FFB7-28D093F77F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142EA0-203C-9E02-5EFE-7683B370B89B}"/>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3421619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2217F-DDD2-69A5-1E5B-E8331C10153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C2B36D-1862-FC02-94B6-FDB20F74B5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98DBF6-A9AB-0EF1-A533-87B5C9A988B1}"/>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5" name="Footer Placeholder 4">
            <a:extLst>
              <a:ext uri="{FF2B5EF4-FFF2-40B4-BE49-F238E27FC236}">
                <a16:creationId xmlns:a16="http://schemas.microsoft.com/office/drawing/2014/main" id="{1927E9D0-4A2C-9CF6-15C4-8FFB410A34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7B2E2A-C64F-F635-C31B-B3C630710D7C}"/>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577139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5A8F72-82ED-2784-FA63-698CF4190AD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25DE9E1-E1FE-D7D7-8477-7A17FBC958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A6A36C-D4DF-3F1D-3B20-CFFE9AF6D60B}"/>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5" name="Footer Placeholder 4">
            <a:extLst>
              <a:ext uri="{FF2B5EF4-FFF2-40B4-BE49-F238E27FC236}">
                <a16:creationId xmlns:a16="http://schemas.microsoft.com/office/drawing/2014/main" id="{5A625E7E-C046-29CF-65D3-63885349C7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5C4F36-8DAE-AE49-F61E-988BE828E378}"/>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1815011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0B641-C6FD-22A7-7F42-AEC8C1B0F3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329CC9D-2984-1F63-DA26-0CD03BB5D7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C08270-3554-88A9-FF85-F6314C41E338}"/>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5" name="Footer Placeholder 4">
            <a:extLst>
              <a:ext uri="{FF2B5EF4-FFF2-40B4-BE49-F238E27FC236}">
                <a16:creationId xmlns:a16="http://schemas.microsoft.com/office/drawing/2014/main" id="{3E4C0D30-0A84-EC2D-E9F5-F120385178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E729BB-7FBC-4DEF-438F-09FEDDAF9E87}"/>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2819973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FAC1F-DA2B-BBD2-6652-7320E3E48E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A3FC64-8053-E022-2628-A1113C07B9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D7ED17-CED8-71D7-39B8-C87A19D1CE20}"/>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5" name="Footer Placeholder 4">
            <a:extLst>
              <a:ext uri="{FF2B5EF4-FFF2-40B4-BE49-F238E27FC236}">
                <a16:creationId xmlns:a16="http://schemas.microsoft.com/office/drawing/2014/main" id="{28BA29FF-5598-2F02-6157-30F424FF3A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7FB13-69B5-B43B-BD1A-86AF484F00C7}"/>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572831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46801-C484-29A2-820D-39FFB0C03B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B7251E-0326-D0F8-CEBA-FE186EFF26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03E412D-06CE-7B8C-3A81-F5754AD800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B48E31A-B4F0-C81B-6927-0FA732D9D53D}"/>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6" name="Footer Placeholder 5">
            <a:extLst>
              <a:ext uri="{FF2B5EF4-FFF2-40B4-BE49-F238E27FC236}">
                <a16:creationId xmlns:a16="http://schemas.microsoft.com/office/drawing/2014/main" id="{5D9013A0-C6A3-A5F9-4CC3-ECB81A8F5B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95A22BF-6F4A-59F6-3172-6E4D910C3465}"/>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1447410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87C2F-183B-991C-E232-5C313664EB1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1B96363-1A41-DDBC-5DF2-D27E0107CB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757046-E48F-BD9B-0C70-12AF6BCB55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60421A9-A16F-1AE7-4C76-F056EBB3E9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E0CA0D-674E-B397-DFDE-8024A35FF8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BA54EC4-724A-D49B-9A06-34BFCFF2DC5A}"/>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8" name="Footer Placeholder 7">
            <a:extLst>
              <a:ext uri="{FF2B5EF4-FFF2-40B4-BE49-F238E27FC236}">
                <a16:creationId xmlns:a16="http://schemas.microsoft.com/office/drawing/2014/main" id="{3105B6A7-DB4D-1875-751C-1A1A5C32AF9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4921E6D-EFFD-2979-B871-5D9A63D219EF}"/>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3882347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4E53A-F4F4-1BAE-4FCE-9E084C5FD65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83D0B05-6ABE-8C29-F597-BB79ACD12799}"/>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4" name="Footer Placeholder 3">
            <a:extLst>
              <a:ext uri="{FF2B5EF4-FFF2-40B4-BE49-F238E27FC236}">
                <a16:creationId xmlns:a16="http://schemas.microsoft.com/office/drawing/2014/main" id="{3F0C4241-BA76-DB1E-4CFC-D9775F1A0E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1F3640-3F63-9470-7CAB-383697745215}"/>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474132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8171E5-B13F-3282-4CCF-2DBCE0514607}"/>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3" name="Footer Placeholder 2">
            <a:extLst>
              <a:ext uri="{FF2B5EF4-FFF2-40B4-BE49-F238E27FC236}">
                <a16:creationId xmlns:a16="http://schemas.microsoft.com/office/drawing/2014/main" id="{2C05C676-24F2-C01D-C67C-0D4E93EB76C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26DA8DD-B92D-CA62-CC11-24EC1984484C}"/>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3790297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06495-358C-452F-38AC-2ACF9DD725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B486A7A-AA37-A816-C8A4-FABB277D5D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203AF3B-B8D9-22DC-4478-E27BBD537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22CE93-BA55-111E-8AB5-619BD4569B76}"/>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6" name="Footer Placeholder 5">
            <a:extLst>
              <a:ext uri="{FF2B5EF4-FFF2-40B4-BE49-F238E27FC236}">
                <a16:creationId xmlns:a16="http://schemas.microsoft.com/office/drawing/2014/main" id="{6569A2FA-C9F2-780A-2696-B2AD72FB2C6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EEB51F3-6286-609D-0ACD-A1C25FCD3FA7}"/>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3186628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45263-A92C-97FB-2D76-6705B8BEDD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B769D8F-3E31-87A8-CDF1-9C051951DE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3F667D9-D523-EA6D-27B2-129802C03F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F24A1E-60C1-D4DA-6874-600478DEBC2E}"/>
              </a:ext>
            </a:extLst>
          </p:cNvPr>
          <p:cNvSpPr>
            <a:spLocks noGrp="1"/>
          </p:cNvSpPr>
          <p:nvPr>
            <p:ph type="dt" sz="half" idx="10"/>
          </p:nvPr>
        </p:nvSpPr>
        <p:spPr/>
        <p:txBody>
          <a:bodyPr/>
          <a:lstStyle/>
          <a:p>
            <a:fld id="{C95B4C2A-2F52-40FD-8E89-6DF677587BDE}" type="datetimeFigureOut">
              <a:rPr lang="en-GB" smtClean="0"/>
              <a:t>18/03/2026</a:t>
            </a:fld>
            <a:endParaRPr lang="en-GB"/>
          </a:p>
        </p:txBody>
      </p:sp>
      <p:sp>
        <p:nvSpPr>
          <p:cNvPr id="6" name="Footer Placeholder 5">
            <a:extLst>
              <a:ext uri="{FF2B5EF4-FFF2-40B4-BE49-F238E27FC236}">
                <a16:creationId xmlns:a16="http://schemas.microsoft.com/office/drawing/2014/main" id="{D73EB365-A7AF-7978-F976-C428C8A3CA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033154-992D-4308-044B-76877F140D3D}"/>
              </a:ext>
            </a:extLst>
          </p:cNvPr>
          <p:cNvSpPr>
            <a:spLocks noGrp="1"/>
          </p:cNvSpPr>
          <p:nvPr>
            <p:ph type="sldNum" sz="quarter" idx="12"/>
          </p:nvPr>
        </p:nvSpPr>
        <p:spPr/>
        <p:txBody>
          <a:bodyPr/>
          <a:lstStyle/>
          <a:p>
            <a:fld id="{3413E5C9-96FF-4F21-B81F-D3EF25B88F69}" type="slidenum">
              <a:rPr lang="en-GB" smtClean="0"/>
              <a:t>‹#›</a:t>
            </a:fld>
            <a:endParaRPr lang="en-GB"/>
          </a:p>
        </p:txBody>
      </p:sp>
    </p:spTree>
    <p:extLst>
      <p:ext uri="{BB962C8B-B14F-4D97-AF65-F5344CB8AC3E}">
        <p14:creationId xmlns:p14="http://schemas.microsoft.com/office/powerpoint/2010/main" val="76717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33FBF5-B177-A89C-0C1B-F0BE3EEFB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ACDE10-1002-DE0A-031B-101C5E4853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756043-8132-F889-D1BF-8B08C87CE1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5B4C2A-2F52-40FD-8E89-6DF677587BDE}" type="datetimeFigureOut">
              <a:rPr lang="en-GB" smtClean="0"/>
              <a:t>18/03/2026</a:t>
            </a:fld>
            <a:endParaRPr lang="en-GB"/>
          </a:p>
        </p:txBody>
      </p:sp>
      <p:sp>
        <p:nvSpPr>
          <p:cNvPr id="5" name="Footer Placeholder 4">
            <a:extLst>
              <a:ext uri="{FF2B5EF4-FFF2-40B4-BE49-F238E27FC236}">
                <a16:creationId xmlns:a16="http://schemas.microsoft.com/office/drawing/2014/main" id="{DB918B0C-C13C-6F35-84D7-60433C1CC4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3B023AE-C2A6-8D43-44CA-08CC28BB74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13E5C9-96FF-4F21-B81F-D3EF25B88F69}" type="slidenum">
              <a:rPr lang="en-GB" smtClean="0"/>
              <a:t>‹#›</a:t>
            </a:fld>
            <a:endParaRPr lang="en-GB"/>
          </a:p>
        </p:txBody>
      </p:sp>
    </p:spTree>
    <p:extLst>
      <p:ext uri="{BB962C8B-B14F-4D97-AF65-F5344CB8AC3E}">
        <p14:creationId xmlns:p14="http://schemas.microsoft.com/office/powerpoint/2010/main" val="2444428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239078" y="-500063"/>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64204" y="1055207"/>
            <a:ext cx="2524294" cy="930612"/>
          </a:xfrm>
          <a:prstGeom prst="rect">
            <a:avLst/>
          </a:prstGeom>
        </p:spPr>
      </p:pic>
      <p:sp>
        <p:nvSpPr>
          <p:cNvPr id="3" name="Rectangle 2">
            <a:extLst>
              <a:ext uri="{FF2B5EF4-FFF2-40B4-BE49-F238E27FC236}">
                <a16:creationId xmlns:a16="http://schemas.microsoft.com/office/drawing/2014/main" id="{A17FC2CD-F85A-A587-7E2C-EB396ADE723C}"/>
              </a:ext>
            </a:extLst>
          </p:cNvPr>
          <p:cNvSpPr/>
          <p:nvPr/>
        </p:nvSpPr>
        <p:spPr>
          <a:xfrm>
            <a:off x="4470400" y="2641401"/>
            <a:ext cx="7721600" cy="2954655"/>
          </a:xfrm>
          <a:prstGeom prst="rect">
            <a:avLst/>
          </a:prstGeom>
        </p:spPr>
        <p:txBody>
          <a:bodyPr wrap="square">
            <a:spAutoFit/>
          </a:bodyPr>
          <a:lstStyle/>
          <a:p>
            <a:pPr algn="ctr"/>
            <a:r>
              <a:rPr lang="en-US" sz="2400" b="1" i="1" spc="200" dirty="0">
                <a:solidFill>
                  <a:schemeClr val="bg1"/>
                </a:solidFill>
                <a:latin typeface="Montserrat Medium" panose="00000600000000000000" pitchFamily="2" charset="0"/>
                <a:cs typeface="Calibri" panose="020F0502020204030204" pitchFamily="34" charset="0"/>
              </a:rPr>
              <a:t>Membership Sales, Integration and Retention</a:t>
            </a:r>
          </a:p>
          <a:p>
            <a:pPr algn="ctr"/>
            <a:endParaRPr lang="en-US" sz="2400" b="1" i="1" spc="200" dirty="0">
              <a:solidFill>
                <a:schemeClr val="bg1"/>
              </a:solidFill>
              <a:latin typeface="Montserrat Medium" panose="00000600000000000000" pitchFamily="2" charset="0"/>
              <a:cs typeface="Calibri" panose="020F0502020204030204" pitchFamily="34" charset="0"/>
            </a:endParaRPr>
          </a:p>
          <a:p>
            <a:pPr algn="ctr"/>
            <a:r>
              <a:rPr lang="en-US" sz="2400" spc="200" dirty="0">
                <a:solidFill>
                  <a:schemeClr val="bg1"/>
                </a:solidFill>
                <a:latin typeface="Montserrat Medium" panose="00000600000000000000" pitchFamily="2" charset="0"/>
                <a:cs typeface="Calibri" panose="020F0502020204030204" pitchFamily="34" charset="0"/>
              </a:rPr>
              <a:t> 19</a:t>
            </a:r>
            <a:r>
              <a:rPr lang="en-US" sz="2400" spc="200" baseline="30000" dirty="0">
                <a:solidFill>
                  <a:schemeClr val="bg1"/>
                </a:solidFill>
                <a:latin typeface="Montserrat Medium" panose="00000600000000000000" pitchFamily="2" charset="0"/>
                <a:cs typeface="Calibri" panose="020F0502020204030204" pitchFamily="34" charset="0"/>
              </a:rPr>
              <a:t>th</a:t>
            </a:r>
            <a:r>
              <a:rPr lang="en-US" sz="2400" spc="200" dirty="0">
                <a:solidFill>
                  <a:schemeClr val="bg1"/>
                </a:solidFill>
                <a:latin typeface="Montserrat Medium" panose="00000600000000000000" pitchFamily="2" charset="0"/>
                <a:cs typeface="Calibri" panose="020F0502020204030204" pitchFamily="34" charset="0"/>
              </a:rPr>
              <a:t> March 2026</a:t>
            </a:r>
          </a:p>
          <a:p>
            <a:pPr algn="ctr"/>
            <a:r>
              <a:rPr lang="en-US" sz="2400" spc="200" dirty="0">
                <a:solidFill>
                  <a:schemeClr val="bg1"/>
                </a:solidFill>
                <a:latin typeface="Montserrat Medium" panose="00000600000000000000" pitchFamily="2" charset="0"/>
                <a:cs typeface="Calibri" panose="020F0502020204030204" pitchFamily="34" charset="0"/>
              </a:rPr>
              <a:t>Managing Director 59club UK &amp; I</a:t>
            </a:r>
          </a:p>
          <a:p>
            <a:pPr algn="r"/>
            <a:endParaRPr lang="en-US" sz="2400" spc="200" dirty="0">
              <a:solidFill>
                <a:schemeClr val="bg1"/>
              </a:solidFill>
              <a:latin typeface="Montserrat Medium" panose="00000600000000000000" pitchFamily="2" charset="0"/>
              <a:cs typeface="Calibri" panose="020F0502020204030204" pitchFamily="34" charset="0"/>
            </a:endParaRPr>
          </a:p>
          <a:p>
            <a:pPr algn="r"/>
            <a:endParaRPr lang="en-US" sz="2400" spc="200" dirty="0">
              <a:solidFill>
                <a:schemeClr val="bg1"/>
              </a:solidFill>
              <a:latin typeface="Montserrat Medium" panose="00000600000000000000" pitchFamily="2" charset="0"/>
              <a:cs typeface="Calibri" panose="020F0502020204030204" pitchFamily="34" charset="0"/>
            </a:endParaRPr>
          </a:p>
          <a:p>
            <a:pPr algn="r"/>
            <a:endParaRPr lang="en-US" spc="200" dirty="0">
              <a:solidFill>
                <a:schemeClr val="bg1"/>
              </a:solidFill>
              <a:latin typeface="Montserrat Medium" pitchFamily="2" charset="77"/>
            </a:endParaRPr>
          </a:p>
        </p:txBody>
      </p:sp>
    </p:spTree>
    <p:extLst>
      <p:ext uri="{BB962C8B-B14F-4D97-AF65-F5344CB8AC3E}">
        <p14:creationId xmlns:p14="http://schemas.microsoft.com/office/powerpoint/2010/main" val="3074283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6AE1-23AC-2222-F754-FD1675A28F1B}"/>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223BAE85-2F5D-05F5-4D58-16E9F96402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9FE1C52A-6734-6D70-DDB0-0D2BF41A3333}"/>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DBF6C60C-7392-96A2-6207-2BDD2D95572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13D35921-AAE1-84DD-48A5-7BBEC3B4F19E}"/>
              </a:ext>
            </a:extLst>
          </p:cNvPr>
          <p:cNvSpPr>
            <a:spLocks noGrp="1"/>
          </p:cNvSpPr>
          <p:nvPr>
            <p:ph type="title"/>
          </p:nvPr>
        </p:nvSpPr>
        <p:spPr>
          <a:xfrm>
            <a:off x="838200" y="-241240"/>
            <a:ext cx="10515600" cy="1060036"/>
          </a:xfrm>
        </p:spPr>
        <p:txBody>
          <a:bodyPr/>
          <a:lstStyle/>
          <a:p>
            <a:pPr algn="ctr"/>
            <a:r>
              <a:rPr lang="en-GB" b="1" u="sng" dirty="0">
                <a:solidFill>
                  <a:schemeClr val="bg1"/>
                </a:solidFill>
                <a:latin typeface="Montserrat" panose="00000500000000000000" pitchFamily="2" charset="0"/>
              </a:rPr>
              <a:t>Enquiry call</a:t>
            </a:r>
          </a:p>
        </p:txBody>
      </p:sp>
      <p:pic>
        <p:nvPicPr>
          <p:cNvPr id="8" name="Content Placeholder 7">
            <a:extLst>
              <a:ext uri="{FF2B5EF4-FFF2-40B4-BE49-F238E27FC236}">
                <a16:creationId xmlns:a16="http://schemas.microsoft.com/office/drawing/2014/main" id="{4C71A7A1-9771-8647-EEA6-E4CAB7C5C66F}"/>
              </a:ext>
            </a:extLst>
          </p:cNvPr>
          <p:cNvPicPr>
            <a:picLocks noGrp="1" noChangeAspect="1"/>
          </p:cNvPicPr>
          <p:nvPr>
            <p:ph idx="1"/>
          </p:nvPr>
        </p:nvPicPr>
        <p:blipFill>
          <a:blip r:embed="rId5"/>
          <a:stretch>
            <a:fillRect/>
          </a:stretch>
        </p:blipFill>
        <p:spPr>
          <a:xfrm>
            <a:off x="476409" y="1199356"/>
            <a:ext cx="3028950" cy="1514475"/>
          </a:xfrm>
          <a:prstGeom prst="rect">
            <a:avLst/>
          </a:prstGeom>
        </p:spPr>
      </p:pic>
      <p:sp>
        <p:nvSpPr>
          <p:cNvPr id="9" name="TextBox 8">
            <a:extLst>
              <a:ext uri="{FF2B5EF4-FFF2-40B4-BE49-F238E27FC236}">
                <a16:creationId xmlns:a16="http://schemas.microsoft.com/office/drawing/2014/main" id="{ED2F0807-B311-2269-426F-AF63FBEEC005}"/>
              </a:ext>
            </a:extLst>
          </p:cNvPr>
          <p:cNvSpPr txBox="1"/>
          <p:nvPr/>
        </p:nvSpPr>
        <p:spPr>
          <a:xfrm>
            <a:off x="3541077" y="1294873"/>
            <a:ext cx="2611120" cy="1323439"/>
          </a:xfrm>
          <a:prstGeom prst="rect">
            <a:avLst/>
          </a:prstGeom>
          <a:noFill/>
        </p:spPr>
        <p:txBody>
          <a:bodyPr wrap="square" rtlCol="0">
            <a:spAutoFit/>
          </a:bodyPr>
          <a:lstStyle/>
          <a:p>
            <a:pPr algn="ctr"/>
            <a:r>
              <a:rPr lang="en-GB" sz="2000" b="1" u="sng" dirty="0">
                <a:solidFill>
                  <a:schemeClr val="bg1"/>
                </a:solidFill>
              </a:rPr>
              <a:t>Research </a:t>
            </a:r>
          </a:p>
          <a:p>
            <a:pPr algn="ctr"/>
            <a:r>
              <a:rPr lang="en-GB" sz="2000" dirty="0">
                <a:solidFill>
                  <a:schemeClr val="bg1"/>
                </a:solidFill>
              </a:rPr>
              <a:t>Fact finding</a:t>
            </a:r>
          </a:p>
          <a:p>
            <a:pPr algn="ctr"/>
            <a:r>
              <a:rPr lang="en-GB" sz="2000" b="1" dirty="0">
                <a:solidFill>
                  <a:schemeClr val="bg1"/>
                </a:solidFill>
              </a:rPr>
              <a:t>WHO, WHAT, WHERE, WHEN, WHY &amp; HOW</a:t>
            </a:r>
          </a:p>
        </p:txBody>
      </p:sp>
      <p:pic>
        <p:nvPicPr>
          <p:cNvPr id="10" name="Picture 9">
            <a:extLst>
              <a:ext uri="{FF2B5EF4-FFF2-40B4-BE49-F238E27FC236}">
                <a16:creationId xmlns:a16="http://schemas.microsoft.com/office/drawing/2014/main" id="{41882D02-73C1-3EA1-E158-6093F6BCB3EB}"/>
              </a:ext>
            </a:extLst>
          </p:cNvPr>
          <p:cNvPicPr>
            <a:picLocks noChangeAspect="1"/>
          </p:cNvPicPr>
          <p:nvPr/>
        </p:nvPicPr>
        <p:blipFill>
          <a:blip r:embed="rId6"/>
          <a:stretch>
            <a:fillRect/>
          </a:stretch>
        </p:blipFill>
        <p:spPr>
          <a:xfrm>
            <a:off x="7030720" y="1226051"/>
            <a:ext cx="2064067" cy="1461081"/>
          </a:xfrm>
          <a:prstGeom prst="rect">
            <a:avLst/>
          </a:prstGeom>
        </p:spPr>
      </p:pic>
      <p:sp>
        <p:nvSpPr>
          <p:cNvPr id="12" name="TextBox 11">
            <a:extLst>
              <a:ext uri="{FF2B5EF4-FFF2-40B4-BE49-F238E27FC236}">
                <a16:creationId xmlns:a16="http://schemas.microsoft.com/office/drawing/2014/main" id="{BE49DD04-FFDF-8C7E-7FFF-08528AA460E9}"/>
              </a:ext>
            </a:extLst>
          </p:cNvPr>
          <p:cNvSpPr txBox="1"/>
          <p:nvPr/>
        </p:nvSpPr>
        <p:spPr>
          <a:xfrm>
            <a:off x="9322117" y="1363693"/>
            <a:ext cx="2611120" cy="1323439"/>
          </a:xfrm>
          <a:prstGeom prst="rect">
            <a:avLst/>
          </a:prstGeom>
          <a:noFill/>
        </p:spPr>
        <p:txBody>
          <a:bodyPr wrap="square" rtlCol="0">
            <a:spAutoFit/>
          </a:bodyPr>
          <a:lstStyle/>
          <a:p>
            <a:pPr algn="ctr"/>
            <a:r>
              <a:rPr lang="en-GB" sz="2000" b="1" u="sng" dirty="0">
                <a:solidFill>
                  <a:schemeClr val="bg1"/>
                </a:solidFill>
              </a:rPr>
              <a:t>Promotion</a:t>
            </a:r>
          </a:p>
          <a:p>
            <a:pPr algn="ctr"/>
            <a:r>
              <a:rPr lang="en-GB" sz="2000" dirty="0">
                <a:solidFill>
                  <a:schemeClr val="bg1"/>
                </a:solidFill>
              </a:rPr>
              <a:t>Key facilities and USP’s – unique to the individual</a:t>
            </a:r>
          </a:p>
        </p:txBody>
      </p:sp>
      <p:pic>
        <p:nvPicPr>
          <p:cNvPr id="13" name="Picture 12">
            <a:extLst>
              <a:ext uri="{FF2B5EF4-FFF2-40B4-BE49-F238E27FC236}">
                <a16:creationId xmlns:a16="http://schemas.microsoft.com/office/drawing/2014/main" id="{83E501D9-AB11-35CC-2DC1-F99CB60640EC}"/>
              </a:ext>
            </a:extLst>
          </p:cNvPr>
          <p:cNvPicPr>
            <a:picLocks noChangeAspect="1"/>
          </p:cNvPicPr>
          <p:nvPr/>
        </p:nvPicPr>
        <p:blipFill>
          <a:blip r:embed="rId7"/>
          <a:stretch>
            <a:fillRect/>
          </a:stretch>
        </p:blipFill>
        <p:spPr>
          <a:xfrm>
            <a:off x="681196" y="4144170"/>
            <a:ext cx="2619375" cy="1743075"/>
          </a:xfrm>
          <a:prstGeom prst="rect">
            <a:avLst/>
          </a:prstGeom>
        </p:spPr>
      </p:pic>
      <p:sp>
        <p:nvSpPr>
          <p:cNvPr id="14" name="TextBox 13">
            <a:extLst>
              <a:ext uri="{FF2B5EF4-FFF2-40B4-BE49-F238E27FC236}">
                <a16:creationId xmlns:a16="http://schemas.microsoft.com/office/drawing/2014/main" id="{A3837ECE-5330-303A-85BA-286A92C01C4C}"/>
              </a:ext>
            </a:extLst>
          </p:cNvPr>
          <p:cNvSpPr txBox="1"/>
          <p:nvPr/>
        </p:nvSpPr>
        <p:spPr>
          <a:xfrm>
            <a:off x="3541077" y="4353987"/>
            <a:ext cx="2611120" cy="1015663"/>
          </a:xfrm>
          <a:prstGeom prst="rect">
            <a:avLst/>
          </a:prstGeom>
          <a:noFill/>
        </p:spPr>
        <p:txBody>
          <a:bodyPr wrap="square" rtlCol="0">
            <a:spAutoFit/>
          </a:bodyPr>
          <a:lstStyle/>
          <a:p>
            <a:pPr algn="ctr"/>
            <a:r>
              <a:rPr lang="en-GB" sz="2000" b="1" u="sng" dirty="0">
                <a:solidFill>
                  <a:schemeClr val="bg1"/>
                </a:solidFill>
              </a:rPr>
              <a:t>Closure </a:t>
            </a:r>
          </a:p>
          <a:p>
            <a:pPr algn="ctr"/>
            <a:r>
              <a:rPr lang="en-GB" sz="2000" dirty="0">
                <a:solidFill>
                  <a:schemeClr val="bg1"/>
                </a:solidFill>
              </a:rPr>
              <a:t>Confirm appointment time, date and location</a:t>
            </a:r>
          </a:p>
        </p:txBody>
      </p:sp>
      <p:pic>
        <p:nvPicPr>
          <p:cNvPr id="15" name="Picture 14">
            <a:extLst>
              <a:ext uri="{FF2B5EF4-FFF2-40B4-BE49-F238E27FC236}">
                <a16:creationId xmlns:a16="http://schemas.microsoft.com/office/drawing/2014/main" id="{92E1668E-35E2-17BE-D2B4-931EAF0CC16A}"/>
              </a:ext>
            </a:extLst>
          </p:cNvPr>
          <p:cNvPicPr>
            <a:picLocks noChangeAspect="1"/>
          </p:cNvPicPr>
          <p:nvPr/>
        </p:nvPicPr>
        <p:blipFill>
          <a:blip r:embed="rId8"/>
          <a:stretch>
            <a:fillRect/>
          </a:stretch>
        </p:blipFill>
        <p:spPr>
          <a:xfrm>
            <a:off x="6753065" y="4006668"/>
            <a:ext cx="2619375" cy="1880577"/>
          </a:xfrm>
          <a:prstGeom prst="rect">
            <a:avLst/>
          </a:prstGeom>
        </p:spPr>
      </p:pic>
      <p:sp>
        <p:nvSpPr>
          <p:cNvPr id="16" name="TextBox 15">
            <a:extLst>
              <a:ext uri="{FF2B5EF4-FFF2-40B4-BE49-F238E27FC236}">
                <a16:creationId xmlns:a16="http://schemas.microsoft.com/office/drawing/2014/main" id="{4A00909D-FBBD-F4AD-BB15-7E3A248C5C38}"/>
              </a:ext>
            </a:extLst>
          </p:cNvPr>
          <p:cNvSpPr txBox="1"/>
          <p:nvPr/>
        </p:nvSpPr>
        <p:spPr>
          <a:xfrm>
            <a:off x="9580880" y="4353987"/>
            <a:ext cx="2611120" cy="1631216"/>
          </a:xfrm>
          <a:prstGeom prst="rect">
            <a:avLst/>
          </a:prstGeom>
          <a:noFill/>
        </p:spPr>
        <p:txBody>
          <a:bodyPr wrap="square" rtlCol="0">
            <a:spAutoFit/>
          </a:bodyPr>
          <a:lstStyle/>
          <a:p>
            <a:pPr algn="ctr"/>
            <a:r>
              <a:rPr lang="en-GB" sz="2000" b="1" u="sng" dirty="0">
                <a:solidFill>
                  <a:schemeClr val="bg1"/>
                </a:solidFill>
              </a:rPr>
              <a:t>Follow up</a:t>
            </a:r>
          </a:p>
          <a:p>
            <a:pPr algn="ctr"/>
            <a:r>
              <a:rPr lang="en-GB" sz="2000" dirty="0">
                <a:solidFill>
                  <a:schemeClr val="bg1"/>
                </a:solidFill>
              </a:rPr>
              <a:t>Email and waterproof call/further follow up call if no appointment booked</a:t>
            </a:r>
          </a:p>
        </p:txBody>
      </p:sp>
    </p:spTree>
    <p:extLst>
      <p:ext uri="{BB962C8B-B14F-4D97-AF65-F5344CB8AC3E}">
        <p14:creationId xmlns:p14="http://schemas.microsoft.com/office/powerpoint/2010/main" val="1616046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DA4F2-A148-E641-6094-6D6DD82D0B56}"/>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B65B9969-9698-226E-DD79-546CC5E2F7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F0BDDC35-80BC-288F-C5D2-E7ADE3EC77C5}"/>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BBDF9ED-E97F-5E0A-7BF7-D1ACFE8FCD6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10" name="Content Placeholder 9">
            <a:extLst>
              <a:ext uri="{FF2B5EF4-FFF2-40B4-BE49-F238E27FC236}">
                <a16:creationId xmlns:a16="http://schemas.microsoft.com/office/drawing/2014/main" id="{B65E4515-279B-A063-5E49-9C9DD2288871}"/>
              </a:ext>
            </a:extLst>
          </p:cNvPr>
          <p:cNvSpPr>
            <a:spLocks noGrp="1"/>
          </p:cNvSpPr>
          <p:nvPr>
            <p:ph idx="1"/>
          </p:nvPr>
        </p:nvSpPr>
        <p:spPr>
          <a:xfrm>
            <a:off x="894397" y="1194394"/>
            <a:ext cx="10515600" cy="4351338"/>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Difficult to </a:t>
            </a: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‘SELL’ </a:t>
            </a: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to someone if we don’t know the specifics of their enquiry/what ‘itch they are looking to scratch’</a:t>
            </a:r>
            <a:endParaRPr lang="en-GB" sz="4000"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1223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4DE44-D588-FDCB-DA25-B76807D5862B}"/>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28BF3B87-3DE5-A840-7561-8D65771E29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4AE9255-F677-A41C-7F56-6686BCF7EAE3}"/>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6DA93050-63C3-29AF-809B-38FA6F71B77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77F19F9D-DC58-8E44-AA12-C08F40ECAF34}"/>
              </a:ext>
            </a:extLst>
          </p:cNvPr>
          <p:cNvSpPr>
            <a:spLocks noGrp="1"/>
          </p:cNvSpPr>
          <p:nvPr>
            <p:ph type="title"/>
          </p:nvPr>
        </p:nvSpPr>
        <p:spPr>
          <a:xfrm>
            <a:off x="838200" y="37713"/>
            <a:ext cx="10515600" cy="1060036"/>
          </a:xfrm>
        </p:spPr>
        <p:txBody>
          <a:bodyPr/>
          <a:lstStyle/>
          <a:p>
            <a:pPr algn="ctr"/>
            <a:r>
              <a:rPr lang="en-GB" b="1" u="sng" dirty="0">
                <a:solidFill>
                  <a:schemeClr val="bg1"/>
                </a:solidFill>
                <a:latin typeface="Montserrat" panose="00000500000000000000" pitchFamily="2" charset="0"/>
              </a:rPr>
              <a:t>Needs analysis – The WHY!</a:t>
            </a:r>
          </a:p>
        </p:txBody>
      </p:sp>
      <p:sp>
        <p:nvSpPr>
          <p:cNvPr id="5" name="Content Placeholder 4">
            <a:extLst>
              <a:ext uri="{FF2B5EF4-FFF2-40B4-BE49-F238E27FC236}">
                <a16:creationId xmlns:a16="http://schemas.microsoft.com/office/drawing/2014/main" id="{D7C84691-3B67-A45C-37F1-865830E3149E}"/>
              </a:ext>
            </a:extLst>
          </p:cNvPr>
          <p:cNvSpPr>
            <a:spLocks noGrp="1"/>
          </p:cNvSpPr>
          <p:nvPr>
            <p:ph idx="1"/>
          </p:nvPr>
        </p:nvSpPr>
        <p:spPr>
          <a:xfrm>
            <a:off x="132080" y="1406716"/>
            <a:ext cx="7447280" cy="4808083"/>
          </a:xfrm>
        </p:spPr>
        <p:txBody>
          <a:bodyPr>
            <a:normAutofit fontScale="85000" lnSpcReduction="20000"/>
          </a:bodyPr>
          <a:lstStyle/>
          <a:p>
            <a:r>
              <a:rPr lang="en-GB" sz="2400" b="1" u="sng" dirty="0">
                <a:solidFill>
                  <a:schemeClr val="bg1"/>
                </a:solidFill>
                <a:latin typeface="Montserrat" panose="00000500000000000000" pitchFamily="2" charset="0"/>
              </a:rPr>
              <a:t>WHO</a:t>
            </a:r>
            <a:r>
              <a:rPr lang="en-GB" sz="2400" dirty="0">
                <a:solidFill>
                  <a:schemeClr val="bg1"/>
                </a:solidFill>
                <a:latin typeface="Montserrat" panose="00000500000000000000" pitchFamily="2" charset="0"/>
              </a:rPr>
              <a:t> are we selling to? </a:t>
            </a:r>
            <a:r>
              <a:rPr lang="en-GB" sz="2400" b="1" u="sng" dirty="0">
                <a:solidFill>
                  <a:schemeClr val="bg1"/>
                </a:solidFill>
                <a:latin typeface="Montserrat" panose="00000500000000000000" pitchFamily="2" charset="0"/>
              </a:rPr>
              <a:t>WHO</a:t>
            </a:r>
            <a:r>
              <a:rPr lang="en-GB" sz="2400" dirty="0">
                <a:solidFill>
                  <a:schemeClr val="bg1"/>
                </a:solidFill>
                <a:latin typeface="Montserrat" panose="00000500000000000000" pitchFamily="2" charset="0"/>
              </a:rPr>
              <a:t> is the membership for? </a:t>
            </a:r>
            <a:r>
              <a:rPr lang="en-GB" sz="2400" b="1" u="sng" dirty="0">
                <a:solidFill>
                  <a:schemeClr val="bg1"/>
                </a:solidFill>
                <a:latin typeface="Montserrat" panose="00000500000000000000" pitchFamily="2" charset="0"/>
              </a:rPr>
              <a:t>WHO</a:t>
            </a:r>
            <a:r>
              <a:rPr lang="en-GB" sz="2400" dirty="0">
                <a:solidFill>
                  <a:schemeClr val="bg1"/>
                </a:solidFill>
                <a:latin typeface="Montserrat" panose="00000500000000000000" pitchFamily="2" charset="0"/>
              </a:rPr>
              <a:t> else may be looking to join?</a:t>
            </a:r>
          </a:p>
          <a:p>
            <a:endParaRPr lang="en-GB" sz="2400" dirty="0">
              <a:solidFill>
                <a:schemeClr val="bg1"/>
              </a:solidFill>
              <a:latin typeface="Montserrat" panose="00000500000000000000" pitchFamily="2" charset="0"/>
            </a:endParaRPr>
          </a:p>
          <a:p>
            <a:r>
              <a:rPr lang="en-GB" sz="2400" b="1" u="sng" dirty="0">
                <a:solidFill>
                  <a:schemeClr val="bg1"/>
                </a:solidFill>
                <a:latin typeface="Montserrat" panose="00000500000000000000" pitchFamily="2" charset="0"/>
              </a:rPr>
              <a:t>WHAT </a:t>
            </a:r>
            <a:r>
              <a:rPr lang="en-GB" sz="2400" dirty="0">
                <a:solidFill>
                  <a:schemeClr val="bg1"/>
                </a:solidFill>
                <a:latin typeface="Montserrat" panose="00000500000000000000" pitchFamily="2" charset="0"/>
              </a:rPr>
              <a:t>are they looking for from their membership? WHAT are their main requirements. </a:t>
            </a:r>
            <a:r>
              <a:rPr lang="en-GB" sz="2400" b="1" u="sng" dirty="0">
                <a:solidFill>
                  <a:schemeClr val="bg1"/>
                </a:solidFill>
                <a:latin typeface="Montserrat" panose="00000500000000000000" pitchFamily="2" charset="0"/>
              </a:rPr>
              <a:t>KEY POINT</a:t>
            </a:r>
          </a:p>
          <a:p>
            <a:endParaRPr lang="en-GB" sz="2400" b="1" u="sng" dirty="0">
              <a:solidFill>
                <a:schemeClr val="bg1"/>
              </a:solidFill>
              <a:latin typeface="Montserrat" panose="00000500000000000000" pitchFamily="2" charset="0"/>
            </a:endParaRPr>
          </a:p>
          <a:p>
            <a:r>
              <a:rPr lang="en-GB" sz="2400" b="1" u="sng" dirty="0">
                <a:solidFill>
                  <a:schemeClr val="bg1"/>
                </a:solidFill>
                <a:latin typeface="Montserrat" panose="00000500000000000000" pitchFamily="2" charset="0"/>
              </a:rPr>
              <a:t>WHERE</a:t>
            </a:r>
            <a:r>
              <a:rPr lang="en-GB" sz="2400" dirty="0">
                <a:solidFill>
                  <a:schemeClr val="bg1"/>
                </a:solidFill>
                <a:latin typeface="Montserrat" panose="00000500000000000000" pitchFamily="2" charset="0"/>
              </a:rPr>
              <a:t> else are they looking/</a:t>
            </a:r>
            <a:r>
              <a:rPr lang="en-GB" sz="2400" b="1" u="sng" dirty="0">
                <a:solidFill>
                  <a:schemeClr val="bg1"/>
                </a:solidFill>
                <a:latin typeface="Montserrat" panose="00000500000000000000" pitchFamily="2" charset="0"/>
              </a:rPr>
              <a:t>WHERE </a:t>
            </a:r>
            <a:r>
              <a:rPr lang="en-GB" sz="2400" dirty="0">
                <a:solidFill>
                  <a:schemeClr val="bg1"/>
                </a:solidFill>
                <a:latin typeface="Montserrat" panose="00000500000000000000" pitchFamily="2" charset="0"/>
              </a:rPr>
              <a:t>else have they enquired?</a:t>
            </a:r>
          </a:p>
          <a:p>
            <a:endParaRPr lang="en-GB" sz="2400" dirty="0">
              <a:solidFill>
                <a:schemeClr val="bg1"/>
              </a:solidFill>
              <a:latin typeface="Montserrat" panose="00000500000000000000" pitchFamily="2" charset="0"/>
            </a:endParaRPr>
          </a:p>
          <a:p>
            <a:r>
              <a:rPr lang="en-GB" sz="2400" b="1" u="sng" dirty="0">
                <a:solidFill>
                  <a:schemeClr val="bg1"/>
                </a:solidFill>
                <a:latin typeface="Montserrat" panose="00000500000000000000" pitchFamily="2" charset="0"/>
              </a:rPr>
              <a:t>WHEN</a:t>
            </a:r>
            <a:r>
              <a:rPr lang="en-GB" sz="2400" dirty="0">
                <a:solidFill>
                  <a:schemeClr val="bg1"/>
                </a:solidFill>
                <a:latin typeface="Montserrat" panose="00000500000000000000" pitchFamily="2" charset="0"/>
              </a:rPr>
              <a:t> are they looking for their membership to start? </a:t>
            </a:r>
            <a:r>
              <a:rPr lang="en-GB" sz="2400" b="1" u="sng" dirty="0">
                <a:solidFill>
                  <a:schemeClr val="bg1"/>
                </a:solidFill>
                <a:latin typeface="Montserrat" panose="00000500000000000000" pitchFamily="2" charset="0"/>
              </a:rPr>
              <a:t>WHEN</a:t>
            </a:r>
            <a:r>
              <a:rPr lang="en-GB" sz="2400" dirty="0">
                <a:solidFill>
                  <a:schemeClr val="bg1"/>
                </a:solidFill>
                <a:latin typeface="Montserrat" panose="00000500000000000000" pitchFamily="2" charset="0"/>
              </a:rPr>
              <a:t> do they normally play their golf?</a:t>
            </a:r>
          </a:p>
          <a:p>
            <a:endParaRPr lang="en-GB" sz="2400" dirty="0">
              <a:solidFill>
                <a:schemeClr val="bg1"/>
              </a:solidFill>
              <a:latin typeface="Montserrat" panose="00000500000000000000" pitchFamily="2" charset="0"/>
            </a:endParaRPr>
          </a:p>
          <a:p>
            <a:r>
              <a:rPr lang="en-GB" sz="2400" b="1" u="sng" dirty="0">
                <a:solidFill>
                  <a:schemeClr val="bg1"/>
                </a:solidFill>
                <a:latin typeface="Montserrat" panose="00000500000000000000" pitchFamily="2" charset="0"/>
              </a:rPr>
              <a:t>WHY</a:t>
            </a:r>
            <a:r>
              <a:rPr lang="en-GB" sz="2400" dirty="0">
                <a:solidFill>
                  <a:schemeClr val="bg1"/>
                </a:solidFill>
                <a:latin typeface="Montserrat" panose="00000500000000000000" pitchFamily="2" charset="0"/>
              </a:rPr>
              <a:t> are they looking to leave their current club? </a:t>
            </a:r>
            <a:r>
              <a:rPr lang="en-GB" sz="2400" b="1" u="sng" dirty="0">
                <a:solidFill>
                  <a:schemeClr val="bg1"/>
                </a:solidFill>
                <a:latin typeface="Montserrat" panose="00000500000000000000" pitchFamily="2" charset="0"/>
              </a:rPr>
              <a:t>WHY </a:t>
            </a:r>
            <a:r>
              <a:rPr lang="en-GB" sz="2400" dirty="0">
                <a:solidFill>
                  <a:schemeClr val="bg1"/>
                </a:solidFill>
                <a:latin typeface="Montserrat" panose="00000500000000000000" pitchFamily="2" charset="0"/>
              </a:rPr>
              <a:t>XYZ Golf Club?</a:t>
            </a:r>
          </a:p>
          <a:p>
            <a:endParaRPr lang="en-GB" sz="2400" dirty="0">
              <a:solidFill>
                <a:schemeClr val="bg1"/>
              </a:solidFill>
              <a:latin typeface="Montserrat" panose="00000500000000000000" pitchFamily="2" charset="0"/>
            </a:endParaRPr>
          </a:p>
          <a:p>
            <a:r>
              <a:rPr lang="en-GB" sz="2400" b="1" u="sng" dirty="0">
                <a:solidFill>
                  <a:schemeClr val="bg1"/>
                </a:solidFill>
                <a:latin typeface="Montserrat" panose="00000500000000000000" pitchFamily="2" charset="0"/>
              </a:rPr>
              <a:t>HOW</a:t>
            </a:r>
            <a:r>
              <a:rPr lang="en-GB" sz="2400" dirty="0">
                <a:solidFill>
                  <a:schemeClr val="bg1"/>
                </a:solidFill>
                <a:latin typeface="Montserrat" panose="00000500000000000000" pitchFamily="2" charset="0"/>
              </a:rPr>
              <a:t> did they hear about you?</a:t>
            </a: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p:txBody>
      </p:sp>
      <p:pic>
        <p:nvPicPr>
          <p:cNvPr id="8" name="Picture 7">
            <a:extLst>
              <a:ext uri="{FF2B5EF4-FFF2-40B4-BE49-F238E27FC236}">
                <a16:creationId xmlns:a16="http://schemas.microsoft.com/office/drawing/2014/main" id="{C23F05CE-7B4C-2DA3-46F5-A55CA02495DD}"/>
              </a:ext>
            </a:extLst>
          </p:cNvPr>
          <p:cNvPicPr>
            <a:picLocks noChangeAspect="1"/>
          </p:cNvPicPr>
          <p:nvPr/>
        </p:nvPicPr>
        <p:blipFill>
          <a:blip r:embed="rId5"/>
          <a:stretch>
            <a:fillRect/>
          </a:stretch>
        </p:blipFill>
        <p:spPr>
          <a:xfrm>
            <a:off x="7894321" y="2625916"/>
            <a:ext cx="3916380" cy="2154737"/>
          </a:xfrm>
          <a:prstGeom prst="rect">
            <a:avLst/>
          </a:prstGeom>
        </p:spPr>
      </p:pic>
    </p:spTree>
    <p:extLst>
      <p:ext uri="{BB962C8B-B14F-4D97-AF65-F5344CB8AC3E}">
        <p14:creationId xmlns:p14="http://schemas.microsoft.com/office/powerpoint/2010/main" val="3261248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9ED42-2E79-68D8-9E7D-308DF9762EB4}"/>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C6B80B1C-21EE-8E9C-3C9B-CA37CB4987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7044724F-78A0-CCCB-74EA-85EB255C34D4}"/>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AB1DDEB-A2A7-36C3-EA41-E56A7F65655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10" name="Content Placeholder 9">
            <a:extLst>
              <a:ext uri="{FF2B5EF4-FFF2-40B4-BE49-F238E27FC236}">
                <a16:creationId xmlns:a16="http://schemas.microsoft.com/office/drawing/2014/main" id="{5E6B7DAB-585C-696D-F233-2BDA943648CD}"/>
              </a:ext>
            </a:extLst>
          </p:cNvPr>
          <p:cNvSpPr>
            <a:spLocks noGrp="1"/>
          </p:cNvSpPr>
          <p:nvPr>
            <p:ph idx="1"/>
          </p:nvPr>
        </p:nvSpPr>
        <p:spPr>
          <a:xfrm>
            <a:off x="894397" y="1041994"/>
            <a:ext cx="10515600" cy="4351338"/>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37465" indent="0" algn="ctr">
              <a:buNone/>
            </a:pP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Understanding membership requirements</a:t>
            </a:r>
          </a:p>
          <a:p>
            <a:pPr marL="37465" indent="0" algn="ctr">
              <a:buNone/>
            </a:pPr>
            <a:endPar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Industry average – 67%</a:t>
            </a:r>
          </a:p>
          <a:p>
            <a:pPr marL="37465" indent="0" algn="ctr">
              <a:buNone/>
            </a:pPr>
            <a:endPar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Non 59club average – 40%</a:t>
            </a:r>
          </a:p>
        </p:txBody>
      </p:sp>
    </p:spTree>
    <p:extLst>
      <p:ext uri="{BB962C8B-B14F-4D97-AF65-F5344CB8AC3E}">
        <p14:creationId xmlns:p14="http://schemas.microsoft.com/office/powerpoint/2010/main" val="1134887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DC9D1-E51C-CC4A-7BA6-0E3AE1637886}"/>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10EC7CCB-673B-E243-7D57-EF1092252B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53DC7D8-0363-847F-299C-77E6B654451D}"/>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3F149F5-E05C-D65F-74D3-956EED51A7E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10" name="Content Placeholder 9">
            <a:extLst>
              <a:ext uri="{FF2B5EF4-FFF2-40B4-BE49-F238E27FC236}">
                <a16:creationId xmlns:a16="http://schemas.microsoft.com/office/drawing/2014/main" id="{C5855860-2070-1C74-8EBF-247A7292EE68}"/>
              </a:ext>
            </a:extLst>
          </p:cNvPr>
          <p:cNvSpPr>
            <a:spLocks noGrp="1"/>
          </p:cNvSpPr>
          <p:nvPr>
            <p:ph idx="1"/>
          </p:nvPr>
        </p:nvSpPr>
        <p:spPr>
          <a:xfrm>
            <a:off x="894397" y="963321"/>
            <a:ext cx="10515600" cy="4351338"/>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37465" indent="0" algn="ctr">
              <a:buNone/>
            </a:pP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Playing habits/when are they looking to play?</a:t>
            </a:r>
          </a:p>
          <a:p>
            <a:pPr marL="37465" indent="0" algn="ctr">
              <a:buNone/>
            </a:pPr>
            <a:endPar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Industry average – 39%</a:t>
            </a:r>
          </a:p>
          <a:p>
            <a:pPr marL="37465" indent="0" algn="ctr">
              <a:buNone/>
            </a:pPr>
            <a:endPar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Non 59club average – 12%</a:t>
            </a:r>
          </a:p>
        </p:txBody>
      </p:sp>
    </p:spTree>
    <p:extLst>
      <p:ext uri="{BB962C8B-B14F-4D97-AF65-F5344CB8AC3E}">
        <p14:creationId xmlns:p14="http://schemas.microsoft.com/office/powerpoint/2010/main" val="2404373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B5020-1D1C-F7C8-269A-9F878AB68945}"/>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BE5C76A0-FC69-2662-2841-4C1D45B76D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C7ED2564-D5D3-FCA5-CA3E-A7B24A312B11}"/>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CCBC2CC3-56E0-B111-93C3-377C5ABE8CA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10" name="Content Placeholder 9">
            <a:extLst>
              <a:ext uri="{FF2B5EF4-FFF2-40B4-BE49-F238E27FC236}">
                <a16:creationId xmlns:a16="http://schemas.microsoft.com/office/drawing/2014/main" id="{805B3744-4103-B47A-2E44-DD0BC1C6F1FA}"/>
              </a:ext>
            </a:extLst>
          </p:cNvPr>
          <p:cNvSpPr>
            <a:spLocks noGrp="1"/>
          </p:cNvSpPr>
          <p:nvPr>
            <p:ph idx="1"/>
          </p:nvPr>
        </p:nvSpPr>
        <p:spPr>
          <a:xfrm>
            <a:off x="894397" y="1194394"/>
            <a:ext cx="10515600" cy="4351338"/>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37465" indent="0" algn="ctr">
              <a:buNone/>
            </a:pP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Without this information, how can we be sure we are promoting the right membership categories???</a:t>
            </a:r>
            <a:endPar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34911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DA662-72B6-E9CB-4032-F5AB4F5A52E2}"/>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96BD5519-1473-6D21-2691-6596DF3833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B6D9CF5F-B22D-F3A3-1A18-FF57A3190A4C}"/>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0422CCE5-EE5C-CFF8-A6D0-83F05BF889F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B5D4603C-2646-2C6B-9CF5-060B1B7415D3}"/>
              </a:ext>
            </a:extLst>
          </p:cNvPr>
          <p:cNvSpPr>
            <a:spLocks noGrp="1"/>
          </p:cNvSpPr>
          <p:nvPr>
            <p:ph type="title"/>
          </p:nvPr>
        </p:nvSpPr>
        <p:spPr>
          <a:xfrm>
            <a:off x="838200" y="37713"/>
            <a:ext cx="10515600" cy="1060036"/>
          </a:xfrm>
        </p:spPr>
        <p:txBody>
          <a:bodyPr/>
          <a:lstStyle/>
          <a:p>
            <a:pPr algn="ctr"/>
            <a:r>
              <a:rPr lang="en-GB" b="1" u="sng" dirty="0">
                <a:solidFill>
                  <a:schemeClr val="bg1"/>
                </a:solidFill>
                <a:latin typeface="Montserrat" panose="00000500000000000000" pitchFamily="2" charset="0"/>
              </a:rPr>
              <a:t>Be honest</a:t>
            </a:r>
          </a:p>
        </p:txBody>
      </p:sp>
      <p:sp>
        <p:nvSpPr>
          <p:cNvPr id="5" name="Content Placeholder 4">
            <a:extLst>
              <a:ext uri="{FF2B5EF4-FFF2-40B4-BE49-F238E27FC236}">
                <a16:creationId xmlns:a16="http://schemas.microsoft.com/office/drawing/2014/main" id="{F55CF685-6E0A-F3F9-4A63-049DBEC8E08D}"/>
              </a:ext>
            </a:extLst>
          </p:cNvPr>
          <p:cNvSpPr>
            <a:spLocks noGrp="1"/>
          </p:cNvSpPr>
          <p:nvPr>
            <p:ph idx="1"/>
          </p:nvPr>
        </p:nvSpPr>
        <p:spPr>
          <a:xfrm>
            <a:off x="132080" y="1633356"/>
            <a:ext cx="7447280" cy="4808083"/>
          </a:xfrm>
        </p:spPr>
        <p:txBody>
          <a:bodyPr>
            <a:normAutofit/>
          </a:bodyPr>
          <a:lstStyle/>
          <a:p>
            <a:r>
              <a:rPr lang="en-GB" sz="2400" dirty="0">
                <a:solidFill>
                  <a:schemeClr val="bg1"/>
                </a:solidFill>
                <a:latin typeface="Montserrat" panose="00000500000000000000" pitchFamily="2" charset="0"/>
              </a:rPr>
              <a:t>Sometimes membership isn’t going to be right for an individual/group</a:t>
            </a:r>
          </a:p>
          <a:p>
            <a:endParaRPr lang="en-GB" sz="2400" dirty="0">
              <a:solidFill>
                <a:schemeClr val="bg1"/>
              </a:solidFill>
              <a:latin typeface="Montserrat" panose="00000500000000000000" pitchFamily="2" charset="0"/>
            </a:endParaRPr>
          </a:p>
          <a:p>
            <a:r>
              <a:rPr lang="en-GB" sz="2400" dirty="0">
                <a:solidFill>
                  <a:schemeClr val="bg1"/>
                </a:solidFill>
                <a:latin typeface="Montserrat" panose="00000500000000000000" pitchFamily="2" charset="0"/>
              </a:rPr>
              <a:t>If they want to play with their friends at 9am every Saturday, is this feasible?</a:t>
            </a:r>
          </a:p>
          <a:p>
            <a:endParaRPr lang="en-GB" sz="2400" dirty="0">
              <a:solidFill>
                <a:schemeClr val="bg1"/>
              </a:solidFill>
              <a:latin typeface="Montserrat" panose="00000500000000000000" pitchFamily="2" charset="0"/>
            </a:endParaRPr>
          </a:p>
          <a:p>
            <a:r>
              <a:rPr lang="en-GB" sz="2400" dirty="0">
                <a:solidFill>
                  <a:schemeClr val="bg1"/>
                </a:solidFill>
                <a:latin typeface="Montserrat" panose="00000500000000000000" pitchFamily="2" charset="0"/>
              </a:rPr>
              <a:t>Rather than selling the dream and creating problems down the line, be honest from the outset</a:t>
            </a:r>
          </a:p>
          <a:p>
            <a:endParaRPr lang="en-GB" sz="2400" dirty="0">
              <a:solidFill>
                <a:schemeClr val="bg1"/>
              </a:solidFill>
              <a:latin typeface="Montserrat" panose="00000500000000000000" pitchFamily="2" charset="0"/>
            </a:endParaRPr>
          </a:p>
          <a:p>
            <a:r>
              <a:rPr lang="en-GB" sz="2400" dirty="0">
                <a:solidFill>
                  <a:schemeClr val="bg1"/>
                </a:solidFill>
                <a:latin typeface="Montserrat" panose="00000500000000000000" pitchFamily="2" charset="0"/>
              </a:rPr>
              <a:t>Membership has to be the right fit for both parties</a:t>
            </a:r>
          </a:p>
          <a:p>
            <a:endParaRPr lang="en-GB" sz="2400" b="1" u="sng"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p:txBody>
      </p:sp>
      <p:pic>
        <p:nvPicPr>
          <p:cNvPr id="3" name="Picture 2">
            <a:extLst>
              <a:ext uri="{FF2B5EF4-FFF2-40B4-BE49-F238E27FC236}">
                <a16:creationId xmlns:a16="http://schemas.microsoft.com/office/drawing/2014/main" id="{9FD7DE20-BBAB-1796-111B-2D507D20DF64}"/>
              </a:ext>
            </a:extLst>
          </p:cNvPr>
          <p:cNvPicPr>
            <a:picLocks noChangeAspect="1"/>
          </p:cNvPicPr>
          <p:nvPr/>
        </p:nvPicPr>
        <p:blipFill>
          <a:blip r:embed="rId5"/>
          <a:stretch>
            <a:fillRect/>
          </a:stretch>
        </p:blipFill>
        <p:spPr>
          <a:xfrm>
            <a:off x="8258016" y="2147570"/>
            <a:ext cx="3393440" cy="2969260"/>
          </a:xfrm>
          <a:prstGeom prst="rect">
            <a:avLst/>
          </a:prstGeom>
        </p:spPr>
      </p:pic>
    </p:spTree>
    <p:extLst>
      <p:ext uri="{BB962C8B-B14F-4D97-AF65-F5344CB8AC3E}">
        <p14:creationId xmlns:p14="http://schemas.microsoft.com/office/powerpoint/2010/main" val="51081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81A6D-378B-3DD5-B4B4-4D7267432A8D}"/>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0AD576B6-CA88-6441-C5DE-0F2E105808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899D6CFF-BF74-0E18-BFE9-72714BDF4315}"/>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F57DED75-4205-A82D-D984-11FB4EC0D75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027C6195-BFFB-8199-802A-9A4AEEEA5813}"/>
              </a:ext>
            </a:extLst>
          </p:cNvPr>
          <p:cNvSpPr>
            <a:spLocks noGrp="1"/>
          </p:cNvSpPr>
          <p:nvPr>
            <p:ph type="title"/>
          </p:nvPr>
        </p:nvSpPr>
        <p:spPr>
          <a:xfrm>
            <a:off x="594360" y="235108"/>
            <a:ext cx="10515600" cy="1060036"/>
          </a:xfrm>
        </p:spPr>
        <p:txBody>
          <a:bodyPr/>
          <a:lstStyle/>
          <a:p>
            <a:pPr algn="ctr"/>
            <a:r>
              <a:rPr lang="en-GB" b="1" u="sng" dirty="0">
                <a:solidFill>
                  <a:schemeClr val="bg1"/>
                </a:solidFill>
                <a:latin typeface="Montserrat" panose="00000500000000000000" pitchFamily="2" charset="0"/>
              </a:rPr>
              <a:t>Changing rooms/locker facilities</a:t>
            </a:r>
          </a:p>
        </p:txBody>
      </p:sp>
      <p:sp>
        <p:nvSpPr>
          <p:cNvPr id="5" name="Content Placeholder 4">
            <a:extLst>
              <a:ext uri="{FF2B5EF4-FFF2-40B4-BE49-F238E27FC236}">
                <a16:creationId xmlns:a16="http://schemas.microsoft.com/office/drawing/2014/main" id="{069D87A0-E2BC-B981-5585-04B97E9BF931}"/>
              </a:ext>
            </a:extLst>
          </p:cNvPr>
          <p:cNvSpPr>
            <a:spLocks noGrp="1"/>
          </p:cNvSpPr>
          <p:nvPr>
            <p:ph idx="1"/>
          </p:nvPr>
        </p:nvSpPr>
        <p:spPr>
          <a:xfrm>
            <a:off x="132080" y="1633356"/>
            <a:ext cx="7447280" cy="4808083"/>
          </a:xfrm>
        </p:spPr>
        <p:txBody>
          <a:bodyPr>
            <a:normAutofit/>
          </a:bodyPr>
          <a:lstStyle/>
          <a:p>
            <a:r>
              <a:rPr lang="en-GB" sz="2400" dirty="0">
                <a:solidFill>
                  <a:schemeClr val="bg1"/>
                </a:solidFill>
                <a:latin typeface="Montserrat" panose="00000500000000000000" pitchFamily="2" charset="0"/>
              </a:rPr>
              <a:t>Towels – those looking to play before/after work</a:t>
            </a:r>
          </a:p>
          <a:p>
            <a:r>
              <a:rPr lang="en-GB" sz="2400" dirty="0">
                <a:solidFill>
                  <a:schemeClr val="bg1"/>
                </a:solidFill>
                <a:latin typeface="Montserrat" panose="00000500000000000000" pitchFamily="2" charset="0"/>
              </a:rPr>
              <a:t>Locker procedure</a:t>
            </a:r>
          </a:p>
          <a:p>
            <a:r>
              <a:rPr lang="en-GB" sz="2400" dirty="0">
                <a:solidFill>
                  <a:schemeClr val="bg1"/>
                </a:solidFill>
                <a:latin typeface="Montserrat" panose="00000500000000000000" pitchFamily="2" charset="0"/>
              </a:rPr>
              <a:t>Noticeboards = good insight into what is going on at the club</a:t>
            </a:r>
          </a:p>
          <a:p>
            <a:r>
              <a:rPr lang="en-GB" sz="2400" dirty="0">
                <a:solidFill>
                  <a:schemeClr val="bg1"/>
                </a:solidFill>
                <a:latin typeface="Montserrat" panose="00000500000000000000" pitchFamily="2" charset="0"/>
              </a:rPr>
              <a:t>Ensure all information/literature is presented to a high standard</a:t>
            </a:r>
          </a:p>
          <a:p>
            <a:r>
              <a:rPr lang="en-GB" sz="2400" dirty="0">
                <a:solidFill>
                  <a:schemeClr val="bg1"/>
                </a:solidFill>
                <a:latin typeface="Montserrat" panose="00000500000000000000" pitchFamily="2" charset="0"/>
              </a:rPr>
              <a:t>Social calendar/social events – highlighting a few notable events in the process</a:t>
            </a:r>
          </a:p>
          <a:p>
            <a:r>
              <a:rPr lang="en-GB" sz="2400" dirty="0">
                <a:solidFill>
                  <a:schemeClr val="bg1"/>
                </a:solidFill>
                <a:latin typeface="Montserrat" panose="00000500000000000000" pitchFamily="2" charset="0"/>
              </a:rPr>
              <a:t>Competitions – frequency and how to book</a:t>
            </a:r>
          </a:p>
          <a:p>
            <a:r>
              <a:rPr lang="en-GB" sz="2400" dirty="0">
                <a:solidFill>
                  <a:schemeClr val="bg1"/>
                </a:solidFill>
                <a:latin typeface="Montserrat" panose="00000500000000000000" pitchFamily="2" charset="0"/>
              </a:rPr>
              <a:t>Consider the use of a tablet to showcase club diary information – </a:t>
            </a:r>
            <a:r>
              <a:rPr lang="en-GB" sz="2400" b="1" u="sng" dirty="0">
                <a:solidFill>
                  <a:schemeClr val="bg1"/>
                </a:solidFill>
                <a:latin typeface="Montserrat" panose="00000500000000000000" pitchFamily="2" charset="0"/>
              </a:rPr>
              <a:t>acts as a prompt too!</a:t>
            </a: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p:txBody>
      </p:sp>
      <p:pic>
        <p:nvPicPr>
          <p:cNvPr id="3" name="Picture 2">
            <a:extLst>
              <a:ext uri="{FF2B5EF4-FFF2-40B4-BE49-F238E27FC236}">
                <a16:creationId xmlns:a16="http://schemas.microsoft.com/office/drawing/2014/main" id="{7DD96AB9-0597-0A89-C349-71FF046959FB}"/>
              </a:ext>
            </a:extLst>
          </p:cNvPr>
          <p:cNvPicPr>
            <a:picLocks noChangeAspect="1"/>
          </p:cNvPicPr>
          <p:nvPr/>
        </p:nvPicPr>
        <p:blipFill>
          <a:blip r:embed="rId5"/>
          <a:stretch>
            <a:fillRect/>
          </a:stretch>
        </p:blipFill>
        <p:spPr>
          <a:xfrm>
            <a:off x="7722789" y="2039663"/>
            <a:ext cx="4469211" cy="2980964"/>
          </a:xfrm>
          <a:prstGeom prst="rect">
            <a:avLst/>
          </a:prstGeom>
        </p:spPr>
      </p:pic>
    </p:spTree>
    <p:extLst>
      <p:ext uri="{BB962C8B-B14F-4D97-AF65-F5344CB8AC3E}">
        <p14:creationId xmlns:p14="http://schemas.microsoft.com/office/powerpoint/2010/main" val="3377069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B384B-1729-CFC0-B91C-1D18BF020CA3}"/>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F44C3EF5-A958-B23B-8681-73F95758D1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838E630-76C8-92E5-7176-A7CC22D5EA9A}"/>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E419D63B-F697-1FE5-ABF3-98DFB662597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1756F096-8662-F745-328C-46D446CB5EE9}"/>
              </a:ext>
            </a:extLst>
          </p:cNvPr>
          <p:cNvSpPr>
            <a:spLocks noGrp="1"/>
          </p:cNvSpPr>
          <p:nvPr>
            <p:ph type="title"/>
          </p:nvPr>
        </p:nvSpPr>
        <p:spPr>
          <a:xfrm>
            <a:off x="594360" y="235108"/>
            <a:ext cx="10515600" cy="1060036"/>
          </a:xfrm>
        </p:spPr>
        <p:txBody>
          <a:bodyPr/>
          <a:lstStyle/>
          <a:p>
            <a:pPr algn="ctr"/>
            <a:r>
              <a:rPr lang="en-GB" b="1" u="sng" dirty="0">
                <a:solidFill>
                  <a:schemeClr val="bg1"/>
                </a:solidFill>
                <a:latin typeface="Montserrat" panose="00000500000000000000" pitchFamily="2" charset="0"/>
              </a:rPr>
              <a:t>Member services - HUGE</a:t>
            </a:r>
          </a:p>
        </p:txBody>
      </p:sp>
      <p:sp>
        <p:nvSpPr>
          <p:cNvPr id="5" name="Content Placeholder 4">
            <a:extLst>
              <a:ext uri="{FF2B5EF4-FFF2-40B4-BE49-F238E27FC236}">
                <a16:creationId xmlns:a16="http://schemas.microsoft.com/office/drawing/2014/main" id="{A2D8F149-B64F-149B-3A0C-48E586A99579}"/>
              </a:ext>
            </a:extLst>
          </p:cNvPr>
          <p:cNvSpPr>
            <a:spLocks noGrp="1"/>
          </p:cNvSpPr>
          <p:nvPr>
            <p:ph idx="1"/>
          </p:nvPr>
        </p:nvSpPr>
        <p:spPr>
          <a:xfrm>
            <a:off x="132080" y="1633356"/>
            <a:ext cx="7447280" cy="4808083"/>
          </a:xfrm>
        </p:spPr>
        <p:txBody>
          <a:bodyPr>
            <a:normAutofit lnSpcReduction="10000"/>
          </a:bodyPr>
          <a:lstStyle/>
          <a:p>
            <a:r>
              <a:rPr lang="en-GB" sz="2400" dirty="0">
                <a:solidFill>
                  <a:schemeClr val="bg1"/>
                </a:solidFill>
                <a:latin typeface="Montserrat" panose="00000500000000000000" pitchFamily="2" charset="0"/>
              </a:rPr>
              <a:t>Golf Academy/lessons – promote complimentary swing check if applicable</a:t>
            </a:r>
          </a:p>
          <a:p>
            <a:r>
              <a:rPr lang="en-GB" sz="2400" dirty="0">
                <a:solidFill>
                  <a:schemeClr val="bg1"/>
                </a:solidFill>
                <a:latin typeface="Montserrat" panose="00000500000000000000" pitchFamily="2" charset="0"/>
              </a:rPr>
              <a:t>Retail discounts</a:t>
            </a:r>
          </a:p>
          <a:p>
            <a:r>
              <a:rPr lang="en-GB" sz="2400" dirty="0">
                <a:solidFill>
                  <a:schemeClr val="bg1"/>
                </a:solidFill>
                <a:latin typeface="Montserrat" panose="00000500000000000000" pitchFamily="2" charset="0"/>
              </a:rPr>
              <a:t>How to book a tee time/member only slots</a:t>
            </a:r>
          </a:p>
          <a:p>
            <a:r>
              <a:rPr lang="en-GB" sz="2400" dirty="0">
                <a:solidFill>
                  <a:schemeClr val="bg1"/>
                </a:solidFill>
                <a:latin typeface="Montserrat" panose="00000500000000000000" pitchFamily="2" charset="0"/>
              </a:rPr>
              <a:t>Member guest process and </a:t>
            </a:r>
            <a:r>
              <a:rPr lang="en-GB" sz="2400" dirty="0" err="1">
                <a:solidFill>
                  <a:schemeClr val="bg1"/>
                </a:solidFill>
                <a:latin typeface="Montserrat" panose="00000500000000000000" pitchFamily="2" charset="0"/>
              </a:rPr>
              <a:t>greenfee</a:t>
            </a:r>
            <a:r>
              <a:rPr lang="en-GB" sz="2400" dirty="0">
                <a:solidFill>
                  <a:schemeClr val="bg1"/>
                </a:solidFill>
                <a:latin typeface="Montserrat" panose="00000500000000000000" pitchFamily="2" charset="0"/>
              </a:rPr>
              <a:t> discounts</a:t>
            </a:r>
          </a:p>
          <a:p>
            <a:r>
              <a:rPr lang="en-GB" sz="2400" dirty="0">
                <a:solidFill>
                  <a:schemeClr val="bg1"/>
                </a:solidFill>
                <a:latin typeface="Montserrat" panose="00000500000000000000" pitchFamily="2" charset="0"/>
              </a:rPr>
              <a:t>New member integration – how to meet and interact with other members – </a:t>
            </a:r>
            <a:r>
              <a:rPr lang="en-GB" sz="2400" dirty="0" err="1">
                <a:solidFill>
                  <a:schemeClr val="bg1"/>
                </a:solidFill>
                <a:latin typeface="Montserrat" panose="00000500000000000000" pitchFamily="2" charset="0"/>
              </a:rPr>
              <a:t>Whatsapp</a:t>
            </a:r>
            <a:r>
              <a:rPr lang="en-GB" sz="2400" dirty="0">
                <a:solidFill>
                  <a:schemeClr val="bg1"/>
                </a:solidFill>
                <a:latin typeface="Montserrat" panose="00000500000000000000" pitchFamily="2" charset="0"/>
              </a:rPr>
              <a:t> groups, pairing up, swindles/roll-ups</a:t>
            </a:r>
          </a:p>
          <a:p>
            <a:r>
              <a:rPr lang="en-GB" sz="2400" dirty="0">
                <a:solidFill>
                  <a:schemeClr val="bg1"/>
                </a:solidFill>
                <a:latin typeface="Montserrat" panose="00000500000000000000" pitchFamily="2" charset="0"/>
              </a:rPr>
              <a:t>Reciprocal/affiliated clubs</a:t>
            </a:r>
          </a:p>
          <a:p>
            <a:r>
              <a:rPr lang="en-GB" sz="2400" dirty="0">
                <a:solidFill>
                  <a:schemeClr val="bg1"/>
                </a:solidFill>
                <a:latin typeface="Montserrat" panose="00000500000000000000" pitchFamily="2" charset="0"/>
              </a:rPr>
              <a:t>Other associated member benefits</a:t>
            </a:r>
          </a:p>
          <a:p>
            <a:r>
              <a:rPr lang="en-GB" sz="2400" b="1" u="sng" dirty="0">
                <a:solidFill>
                  <a:schemeClr val="bg1"/>
                </a:solidFill>
                <a:latin typeface="Montserrat" panose="00000500000000000000" pitchFamily="2" charset="0"/>
              </a:rPr>
              <a:t>Potentially to be discussed within retail setting?</a:t>
            </a: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p:txBody>
      </p:sp>
      <p:pic>
        <p:nvPicPr>
          <p:cNvPr id="8" name="Picture 7">
            <a:extLst>
              <a:ext uri="{FF2B5EF4-FFF2-40B4-BE49-F238E27FC236}">
                <a16:creationId xmlns:a16="http://schemas.microsoft.com/office/drawing/2014/main" id="{686E7D96-3343-A1DA-9B79-0611EA5B4D7C}"/>
              </a:ext>
            </a:extLst>
          </p:cNvPr>
          <p:cNvPicPr>
            <a:picLocks noChangeAspect="1"/>
          </p:cNvPicPr>
          <p:nvPr/>
        </p:nvPicPr>
        <p:blipFill>
          <a:blip r:embed="rId5"/>
          <a:stretch>
            <a:fillRect/>
          </a:stretch>
        </p:blipFill>
        <p:spPr>
          <a:xfrm>
            <a:off x="7894321" y="2316598"/>
            <a:ext cx="3944070" cy="2106930"/>
          </a:xfrm>
          <a:prstGeom prst="rect">
            <a:avLst/>
          </a:prstGeom>
        </p:spPr>
      </p:pic>
    </p:spTree>
    <p:extLst>
      <p:ext uri="{BB962C8B-B14F-4D97-AF65-F5344CB8AC3E}">
        <p14:creationId xmlns:p14="http://schemas.microsoft.com/office/powerpoint/2010/main" val="3845983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35CEA-F8B9-C449-FB90-FAE2F13860C8}"/>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584CE49-6DDE-7F13-CADD-1AF9011A8D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05DF08F4-B7FF-DEC9-EA41-B8519E5A7374}"/>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F95C38D5-8CB3-82C4-95DD-9CDE78AFFB5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9A743AFA-6D13-3D3C-16B1-D8A825EE6428}"/>
              </a:ext>
            </a:extLst>
          </p:cNvPr>
          <p:cNvSpPr>
            <a:spLocks noGrp="1"/>
          </p:cNvSpPr>
          <p:nvPr>
            <p:ph type="title"/>
          </p:nvPr>
        </p:nvSpPr>
        <p:spPr>
          <a:xfrm>
            <a:off x="594360" y="235108"/>
            <a:ext cx="10515600" cy="1060036"/>
          </a:xfrm>
        </p:spPr>
        <p:txBody>
          <a:bodyPr/>
          <a:lstStyle/>
          <a:p>
            <a:pPr algn="ctr"/>
            <a:r>
              <a:rPr lang="en-GB" b="1" u="sng" dirty="0">
                <a:solidFill>
                  <a:schemeClr val="bg1"/>
                </a:solidFill>
                <a:latin typeface="Montserrat" panose="00000500000000000000" pitchFamily="2" charset="0"/>
              </a:rPr>
              <a:t>Course &amp; Practice Facilities</a:t>
            </a:r>
          </a:p>
        </p:txBody>
      </p:sp>
      <p:sp>
        <p:nvSpPr>
          <p:cNvPr id="5" name="Content Placeholder 4">
            <a:extLst>
              <a:ext uri="{FF2B5EF4-FFF2-40B4-BE49-F238E27FC236}">
                <a16:creationId xmlns:a16="http://schemas.microsoft.com/office/drawing/2014/main" id="{C92D5050-01A3-CF0E-2C99-2172DBD5C191}"/>
              </a:ext>
            </a:extLst>
          </p:cNvPr>
          <p:cNvSpPr>
            <a:spLocks noGrp="1"/>
          </p:cNvSpPr>
          <p:nvPr>
            <p:ph idx="1"/>
          </p:nvPr>
        </p:nvSpPr>
        <p:spPr>
          <a:xfrm>
            <a:off x="132080" y="1633356"/>
            <a:ext cx="7447280" cy="4808083"/>
          </a:xfrm>
        </p:spPr>
        <p:txBody>
          <a:bodyPr>
            <a:normAutofit fontScale="92500" lnSpcReduction="20000"/>
          </a:bodyPr>
          <a:lstStyle/>
          <a:p>
            <a:r>
              <a:rPr lang="en-GB" sz="2400" dirty="0">
                <a:solidFill>
                  <a:schemeClr val="bg1"/>
                </a:solidFill>
                <a:latin typeface="Montserrat" panose="00000500000000000000" pitchFamily="2" charset="0"/>
              </a:rPr>
              <a:t>Walk/jump on a buggy</a:t>
            </a:r>
          </a:p>
          <a:p>
            <a:r>
              <a:rPr lang="en-GB" sz="2400" dirty="0">
                <a:solidFill>
                  <a:schemeClr val="bg1"/>
                </a:solidFill>
                <a:latin typeface="Montserrat" panose="00000500000000000000" pitchFamily="2" charset="0"/>
              </a:rPr>
              <a:t>Showcase signature holes/areas of recent investment/areas with best views – </a:t>
            </a:r>
            <a:r>
              <a:rPr lang="en-GB" sz="2400" b="1" u="sng" dirty="0">
                <a:solidFill>
                  <a:schemeClr val="bg1"/>
                </a:solidFill>
                <a:latin typeface="Montserrat" panose="00000500000000000000" pitchFamily="2" charset="0"/>
              </a:rPr>
              <a:t>desire here is to inspire and excite</a:t>
            </a:r>
          </a:p>
          <a:p>
            <a:r>
              <a:rPr lang="en-GB" sz="2400" dirty="0">
                <a:solidFill>
                  <a:schemeClr val="bg1"/>
                </a:solidFill>
                <a:latin typeface="Montserrat" panose="00000500000000000000" pitchFamily="2" charset="0"/>
              </a:rPr>
              <a:t>Think about the ability/handicap of prospect – </a:t>
            </a:r>
            <a:r>
              <a:rPr lang="en-GB" sz="2400" b="1" u="sng" dirty="0">
                <a:solidFill>
                  <a:schemeClr val="bg1"/>
                </a:solidFill>
                <a:latin typeface="Montserrat" panose="00000500000000000000" pitchFamily="2" charset="0"/>
              </a:rPr>
              <a:t>back tees/forced carries may put some people off</a:t>
            </a:r>
          </a:p>
          <a:p>
            <a:r>
              <a:rPr lang="en-GB" sz="2400" dirty="0">
                <a:solidFill>
                  <a:schemeClr val="bg1"/>
                </a:solidFill>
                <a:latin typeface="Montserrat" panose="00000500000000000000" pitchFamily="2" charset="0"/>
              </a:rPr>
              <a:t>Talk about history and heritage</a:t>
            </a:r>
          </a:p>
          <a:p>
            <a:r>
              <a:rPr lang="en-GB" sz="2400" b="1" u="sng" dirty="0">
                <a:solidFill>
                  <a:schemeClr val="bg1"/>
                </a:solidFill>
                <a:latin typeface="Montserrat" panose="00000500000000000000" pitchFamily="2" charset="0"/>
              </a:rPr>
              <a:t>Trial round may be more applicable for some clubs – should still involve a sit down and show round!</a:t>
            </a:r>
          </a:p>
          <a:p>
            <a:r>
              <a:rPr lang="en-GB" sz="2400" dirty="0">
                <a:solidFill>
                  <a:schemeClr val="bg1"/>
                </a:solidFill>
                <a:latin typeface="Montserrat" panose="00000500000000000000" pitchFamily="2" charset="0"/>
              </a:rPr>
              <a:t>Showcase range and other practice facilities – particularly important for those that are looking to improve</a:t>
            </a:r>
          </a:p>
          <a:p>
            <a:r>
              <a:rPr lang="en-GB" sz="2400" dirty="0">
                <a:solidFill>
                  <a:schemeClr val="bg1"/>
                </a:solidFill>
                <a:latin typeface="Montserrat" panose="00000500000000000000" pitchFamily="2" charset="0"/>
              </a:rPr>
              <a:t>Range opening hours and discounts for members</a:t>
            </a: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p:txBody>
      </p:sp>
      <p:pic>
        <p:nvPicPr>
          <p:cNvPr id="3" name="Picture 2">
            <a:extLst>
              <a:ext uri="{FF2B5EF4-FFF2-40B4-BE49-F238E27FC236}">
                <a16:creationId xmlns:a16="http://schemas.microsoft.com/office/drawing/2014/main" id="{B90CCCB2-2DA8-BF3D-DD6D-111C75DC50FB}"/>
              </a:ext>
            </a:extLst>
          </p:cNvPr>
          <p:cNvPicPr>
            <a:picLocks noChangeAspect="1"/>
          </p:cNvPicPr>
          <p:nvPr/>
        </p:nvPicPr>
        <p:blipFill>
          <a:blip r:embed="rId5"/>
          <a:stretch>
            <a:fillRect/>
          </a:stretch>
        </p:blipFill>
        <p:spPr>
          <a:xfrm>
            <a:off x="7894321" y="1770558"/>
            <a:ext cx="4165599" cy="4179531"/>
          </a:xfrm>
          <a:prstGeom prst="rect">
            <a:avLst/>
          </a:prstGeom>
        </p:spPr>
      </p:pic>
    </p:spTree>
    <p:extLst>
      <p:ext uri="{BB962C8B-B14F-4D97-AF65-F5344CB8AC3E}">
        <p14:creationId xmlns:p14="http://schemas.microsoft.com/office/powerpoint/2010/main" val="2156984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3D98D-AF31-0B46-9C08-B4855D9F466B}"/>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47EB8DD3-4A8A-337F-7D38-26FF85B49555}"/>
              </a:ext>
            </a:extLst>
          </p:cNvPr>
          <p:cNvPicPr>
            <a:picLocks noChangeAspect="1"/>
          </p:cNvPicPr>
          <p:nvPr/>
        </p:nvPicPr>
        <p:blipFill>
          <a:blip r:embed="rId3"/>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EDDC9CBF-72A3-57B0-8D0B-0AAFB9721E25}"/>
              </a:ext>
            </a:extLst>
          </p:cNvPr>
          <p:cNvSpPr/>
          <p:nvPr/>
        </p:nvSpPr>
        <p:spPr>
          <a:xfrm>
            <a:off x="-239078" y="-500063"/>
            <a:ext cx="12670156" cy="8129588"/>
          </a:xfrm>
          <a:prstGeom prst="rect">
            <a:avLst/>
          </a:prstGeom>
          <a:solidFill>
            <a:schemeClr val="tx1">
              <a:alpha val="65473"/>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25DAE398-E26C-7ECB-678E-AA7585BF4B7E}"/>
              </a:ext>
            </a:extLst>
          </p:cNvPr>
          <p:cNvSpPr txBox="1">
            <a:spLocks/>
          </p:cNvSpPr>
          <p:nvPr/>
        </p:nvSpPr>
        <p:spPr>
          <a:xfrm>
            <a:off x="1873567" y="351178"/>
            <a:ext cx="8400096" cy="895726"/>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GB" sz="2400" b="1" dirty="0">
                <a:solidFill>
                  <a:srgbClr val="B59D55"/>
                </a:solidFill>
                <a:latin typeface="Montserrat SemiBold" pitchFamily="2" charset="77"/>
              </a:rPr>
              <a:t>The industry’s leading</a:t>
            </a:r>
          </a:p>
          <a:p>
            <a:pPr>
              <a:lnSpc>
                <a:spcPct val="100000"/>
              </a:lnSpc>
            </a:pPr>
            <a:r>
              <a:rPr lang="en-GB" sz="2400" b="1" dirty="0">
                <a:solidFill>
                  <a:srgbClr val="B59D55"/>
                </a:solidFill>
                <a:latin typeface="Montserrat SemiBold" pitchFamily="2" charset="77"/>
              </a:rPr>
              <a:t>Customer Service Analysts &amp; Training Provider</a:t>
            </a:r>
          </a:p>
        </p:txBody>
      </p:sp>
      <p:sp>
        <p:nvSpPr>
          <p:cNvPr id="10" name="TextBox 20">
            <a:extLst>
              <a:ext uri="{FF2B5EF4-FFF2-40B4-BE49-F238E27FC236}">
                <a16:creationId xmlns:a16="http://schemas.microsoft.com/office/drawing/2014/main" id="{158025A5-B23C-696C-32BF-71D56D599FA5}"/>
              </a:ext>
            </a:extLst>
          </p:cNvPr>
          <p:cNvSpPr txBox="1"/>
          <p:nvPr/>
        </p:nvSpPr>
        <p:spPr>
          <a:xfrm>
            <a:off x="3519376" y="5538494"/>
            <a:ext cx="5153247" cy="799771"/>
          </a:xfrm>
          <a:prstGeom prst="rect">
            <a:avLst/>
          </a:prstGeom>
        </p:spPr>
        <p:txBody>
          <a:bodyPr wrap="square" lIns="0" tIns="0" rIns="0" bIns="0" rtlCol="0" anchor="t">
            <a:spAutoFit/>
          </a:bodyPr>
          <a:lstStyle/>
          <a:p>
            <a:pPr algn="ctr">
              <a:lnSpc>
                <a:spcPct val="150000"/>
              </a:lnSpc>
              <a:spcBef>
                <a:spcPct val="0"/>
              </a:spcBef>
            </a:pPr>
            <a:r>
              <a:rPr lang="en-GB" sz="1200" dirty="0">
                <a:solidFill>
                  <a:srgbClr val="B59D55"/>
                </a:solidFill>
                <a:latin typeface="Montserrat" pitchFamily="2" charset="77"/>
              </a:rPr>
              <a:t>A wealth of ground-breaking performance management solutions and global data support properties to elevate standards and promote profitable business practices.</a:t>
            </a:r>
            <a:endParaRPr lang="en-US" sz="1200" dirty="0">
              <a:solidFill>
                <a:srgbClr val="B59D55"/>
              </a:solidFill>
              <a:latin typeface="Montserrat" pitchFamily="2" charset="77"/>
            </a:endParaRPr>
          </a:p>
        </p:txBody>
      </p:sp>
      <p:pic>
        <p:nvPicPr>
          <p:cNvPr id="9" name="Picture 8">
            <a:extLst>
              <a:ext uri="{FF2B5EF4-FFF2-40B4-BE49-F238E27FC236}">
                <a16:creationId xmlns:a16="http://schemas.microsoft.com/office/drawing/2014/main" id="{1923A3B0-246E-DE90-7704-FFF1464B6324}"/>
              </a:ext>
            </a:extLst>
          </p:cNvPr>
          <p:cNvPicPr>
            <a:picLocks noChangeAspect="1"/>
          </p:cNvPicPr>
          <p:nvPr/>
        </p:nvPicPr>
        <p:blipFill>
          <a:blip r:embed="rId4"/>
          <a:srcRect/>
          <a:stretch/>
        </p:blipFill>
        <p:spPr>
          <a:xfrm>
            <a:off x="2892355" y="1524463"/>
            <a:ext cx="6247559" cy="3876968"/>
          </a:xfrm>
          <a:prstGeom prst="rect">
            <a:avLst/>
          </a:prstGeom>
        </p:spPr>
      </p:pic>
    </p:spTree>
    <p:extLst>
      <p:ext uri="{BB962C8B-B14F-4D97-AF65-F5344CB8AC3E}">
        <p14:creationId xmlns:p14="http://schemas.microsoft.com/office/powerpoint/2010/main" val="3994266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54020-E2DA-6117-F32C-11D430B59A64}"/>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0E988597-2CDD-8DD8-0590-178A09B373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86B0B8E8-F63D-0B4C-4CB8-79B2265E498E}"/>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7804B1F6-1270-0DCB-D5EB-40C76516073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F10C5854-F01A-D2D5-C11E-8F36F297A057}"/>
              </a:ext>
            </a:extLst>
          </p:cNvPr>
          <p:cNvSpPr>
            <a:spLocks noGrp="1"/>
          </p:cNvSpPr>
          <p:nvPr>
            <p:ph type="title"/>
          </p:nvPr>
        </p:nvSpPr>
        <p:spPr>
          <a:xfrm>
            <a:off x="594360" y="235108"/>
            <a:ext cx="10515600" cy="1060036"/>
          </a:xfrm>
        </p:spPr>
        <p:txBody>
          <a:bodyPr/>
          <a:lstStyle/>
          <a:p>
            <a:pPr algn="ctr"/>
            <a:r>
              <a:rPr lang="en-GB" b="1" u="sng" dirty="0">
                <a:solidFill>
                  <a:schemeClr val="bg1"/>
                </a:solidFill>
                <a:latin typeface="Montserrat" panose="00000500000000000000" pitchFamily="2" charset="0"/>
              </a:rPr>
              <a:t>F&amp;B Facilities</a:t>
            </a:r>
          </a:p>
        </p:txBody>
      </p:sp>
      <p:sp>
        <p:nvSpPr>
          <p:cNvPr id="5" name="Content Placeholder 4">
            <a:extLst>
              <a:ext uri="{FF2B5EF4-FFF2-40B4-BE49-F238E27FC236}">
                <a16:creationId xmlns:a16="http://schemas.microsoft.com/office/drawing/2014/main" id="{7CC47267-9ABC-0359-665A-257A86FAFC79}"/>
              </a:ext>
            </a:extLst>
          </p:cNvPr>
          <p:cNvSpPr>
            <a:spLocks noGrp="1"/>
          </p:cNvSpPr>
          <p:nvPr>
            <p:ph idx="1"/>
          </p:nvPr>
        </p:nvSpPr>
        <p:spPr>
          <a:xfrm>
            <a:off x="132080" y="1633356"/>
            <a:ext cx="7447280" cy="4808083"/>
          </a:xfrm>
        </p:spPr>
        <p:txBody>
          <a:bodyPr>
            <a:normAutofit/>
          </a:bodyPr>
          <a:lstStyle/>
          <a:p>
            <a:r>
              <a:rPr lang="en-GB" sz="2400" dirty="0">
                <a:solidFill>
                  <a:schemeClr val="bg1"/>
                </a:solidFill>
                <a:latin typeface="Montserrat" panose="00000500000000000000" pitchFamily="2" charset="0"/>
              </a:rPr>
              <a:t>Big part of why people join a golf club – make sure that we shout about it!</a:t>
            </a:r>
          </a:p>
          <a:p>
            <a:r>
              <a:rPr lang="en-GB" sz="2400" dirty="0">
                <a:solidFill>
                  <a:schemeClr val="bg1"/>
                </a:solidFill>
                <a:latin typeface="Montserrat" panose="00000500000000000000" pitchFamily="2" charset="0"/>
              </a:rPr>
              <a:t>We want golfers to utilise all of our facilities – </a:t>
            </a:r>
            <a:r>
              <a:rPr lang="en-GB" sz="2400" b="1" u="sng" dirty="0">
                <a:solidFill>
                  <a:schemeClr val="bg1"/>
                </a:solidFill>
                <a:latin typeface="Montserrat" panose="00000500000000000000" pitchFamily="2" charset="0"/>
              </a:rPr>
              <a:t>less car park golfers</a:t>
            </a:r>
          </a:p>
          <a:p>
            <a:r>
              <a:rPr lang="en-GB" sz="2400" dirty="0">
                <a:solidFill>
                  <a:schemeClr val="bg1"/>
                </a:solidFill>
                <a:latin typeface="Montserrat" panose="00000500000000000000" pitchFamily="2" charset="0"/>
              </a:rPr>
              <a:t>Showcase menu and discuss membership discount – have a menu on your table as a prompt?</a:t>
            </a:r>
          </a:p>
          <a:p>
            <a:r>
              <a:rPr lang="en-GB" sz="2400" dirty="0">
                <a:solidFill>
                  <a:schemeClr val="bg1"/>
                </a:solidFill>
                <a:latin typeface="Montserrat" panose="00000500000000000000" pitchFamily="2" charset="0"/>
              </a:rPr>
              <a:t>Can guests/family members use the facilities?</a:t>
            </a:r>
          </a:p>
          <a:p>
            <a:r>
              <a:rPr lang="en-GB" sz="2400" dirty="0">
                <a:solidFill>
                  <a:schemeClr val="bg1"/>
                </a:solidFill>
                <a:latin typeface="Montserrat" panose="00000500000000000000" pitchFamily="2" charset="0"/>
              </a:rPr>
              <a:t>Food availability and clubhouse opening and closing times</a:t>
            </a:r>
          </a:p>
          <a:p>
            <a:r>
              <a:rPr lang="en-GB" sz="2400" dirty="0">
                <a:solidFill>
                  <a:schemeClr val="bg1"/>
                </a:solidFill>
                <a:latin typeface="Montserrat" panose="00000500000000000000" pitchFamily="2" charset="0"/>
              </a:rPr>
              <a:t>Themed evenings/upcoming social events/notable diary dates</a:t>
            </a: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sz="2400" dirty="0">
              <a:solidFill>
                <a:schemeClr val="bg1"/>
              </a:solidFill>
              <a:latin typeface="Montserrat" panose="00000500000000000000" pitchFamily="2" charset="0"/>
            </a:endParaRPr>
          </a:p>
          <a:p>
            <a:endParaRPr lang="en-GB" sz="2400"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p:txBody>
      </p:sp>
      <p:pic>
        <p:nvPicPr>
          <p:cNvPr id="8" name="Picture 7">
            <a:extLst>
              <a:ext uri="{FF2B5EF4-FFF2-40B4-BE49-F238E27FC236}">
                <a16:creationId xmlns:a16="http://schemas.microsoft.com/office/drawing/2014/main" id="{168EC80B-D286-B1C0-C910-ADD1F43642C8}"/>
              </a:ext>
            </a:extLst>
          </p:cNvPr>
          <p:cNvPicPr>
            <a:picLocks noChangeAspect="1"/>
          </p:cNvPicPr>
          <p:nvPr/>
        </p:nvPicPr>
        <p:blipFill>
          <a:blip r:embed="rId5"/>
          <a:stretch>
            <a:fillRect/>
          </a:stretch>
        </p:blipFill>
        <p:spPr>
          <a:xfrm>
            <a:off x="8066125" y="1916016"/>
            <a:ext cx="3578508" cy="3578508"/>
          </a:xfrm>
          <a:prstGeom prst="rect">
            <a:avLst/>
          </a:prstGeom>
        </p:spPr>
      </p:pic>
    </p:spTree>
    <p:extLst>
      <p:ext uri="{BB962C8B-B14F-4D97-AF65-F5344CB8AC3E}">
        <p14:creationId xmlns:p14="http://schemas.microsoft.com/office/powerpoint/2010/main" val="3546700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2BBCB-0520-F79C-D701-A60E0C303714}"/>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CFF3BFA4-BC69-5A01-40F8-E92F16E28F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99894547-146A-189F-1F50-7A0E3F3C0FD4}"/>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ED7BD4A9-B499-581A-EA69-9E4FE09B3BC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10" name="Content Placeholder 9">
            <a:extLst>
              <a:ext uri="{FF2B5EF4-FFF2-40B4-BE49-F238E27FC236}">
                <a16:creationId xmlns:a16="http://schemas.microsoft.com/office/drawing/2014/main" id="{3A8BAFE2-5EFF-7426-2176-C2E591AA62C4}"/>
              </a:ext>
            </a:extLst>
          </p:cNvPr>
          <p:cNvSpPr>
            <a:spLocks noGrp="1"/>
          </p:cNvSpPr>
          <p:nvPr>
            <p:ph idx="1"/>
          </p:nvPr>
        </p:nvSpPr>
        <p:spPr>
          <a:xfrm>
            <a:off x="894397" y="1194394"/>
            <a:ext cx="10515600" cy="4351338"/>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37465" indent="0" algn="ctr">
              <a:buNone/>
            </a:pPr>
            <a:endParaRPr lang="en-GB" sz="4000" b="1"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b="1"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What does your new member welcome pack say about your club?</a:t>
            </a:r>
          </a:p>
          <a:p>
            <a:pPr marL="37465" indent="0" algn="ctr">
              <a:buNone/>
            </a:pPr>
            <a:endPar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Is it commensurate with the membership rates you are charging?</a:t>
            </a:r>
          </a:p>
          <a:p>
            <a:pPr marL="37465" indent="0" algn="ctr">
              <a:buNone/>
            </a:pPr>
            <a:endPar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4838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564F7-E078-E6BC-366F-841330AF88A5}"/>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FBD72C9B-5741-0295-D3F6-245E8CF679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D952AA25-A9F9-2756-9E09-1A047CCA068F}"/>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D7466B00-3BF4-83CD-818C-10442C0ECC7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pic>
        <p:nvPicPr>
          <p:cNvPr id="8" name="Content Placeholder 7" descr="A desk with a computer and papers&#10;&#10;Description automatically generated">
            <a:extLst>
              <a:ext uri="{FF2B5EF4-FFF2-40B4-BE49-F238E27FC236}">
                <a16:creationId xmlns:a16="http://schemas.microsoft.com/office/drawing/2014/main" id="{F6EEE38B-9D11-DC0F-837B-5EED1C2EF13B}"/>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35194" y="634184"/>
            <a:ext cx="10276841" cy="5780723"/>
          </a:xfrm>
        </p:spPr>
      </p:pic>
    </p:spTree>
    <p:extLst>
      <p:ext uri="{BB962C8B-B14F-4D97-AF65-F5344CB8AC3E}">
        <p14:creationId xmlns:p14="http://schemas.microsoft.com/office/powerpoint/2010/main" val="3550409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2CB90-0083-EE5A-06A1-7B2B07828AE2}"/>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169AF0CD-B24A-1420-5F3A-343B667C38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B13D69C-D474-CC24-F37A-0C827532E386}"/>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93BA0AE-E00E-419E-9433-D8140D67504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pic>
        <p:nvPicPr>
          <p:cNvPr id="9" name="Content Placeholder 8" descr="A black and white fabric with a key in it&#10;&#10;Description automatically generated">
            <a:extLst>
              <a:ext uri="{FF2B5EF4-FFF2-40B4-BE49-F238E27FC236}">
                <a16:creationId xmlns:a16="http://schemas.microsoft.com/office/drawing/2014/main" id="{6D4417A2-01DB-5249-C437-F072BB205F56}"/>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650726" y="516353"/>
            <a:ext cx="8890547" cy="6020592"/>
          </a:xfrm>
        </p:spPr>
      </p:pic>
    </p:spTree>
    <p:extLst>
      <p:ext uri="{BB962C8B-B14F-4D97-AF65-F5344CB8AC3E}">
        <p14:creationId xmlns:p14="http://schemas.microsoft.com/office/powerpoint/2010/main" val="922377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E8A07-4178-EF97-5583-42241FFAC87F}"/>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E5B85A5C-6B66-22B1-F324-670079442F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pic>
        <p:nvPicPr>
          <p:cNvPr id="6" name="Picture 5">
            <a:extLst>
              <a:ext uri="{FF2B5EF4-FFF2-40B4-BE49-F238E27FC236}">
                <a16:creationId xmlns:a16="http://schemas.microsoft.com/office/drawing/2014/main" id="{FF54FC1E-62EF-5EE8-F98E-4B3463D6BA2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pic>
        <p:nvPicPr>
          <p:cNvPr id="8" name="Picture 7">
            <a:extLst>
              <a:ext uri="{FF2B5EF4-FFF2-40B4-BE49-F238E27FC236}">
                <a16:creationId xmlns:a16="http://schemas.microsoft.com/office/drawing/2014/main" id="{6D0F2045-B4F2-BDEA-1410-D570258E2989}"/>
              </a:ext>
            </a:extLst>
          </p:cNvPr>
          <p:cNvPicPr>
            <a:picLocks noChangeAspect="1"/>
          </p:cNvPicPr>
          <p:nvPr/>
        </p:nvPicPr>
        <p:blipFill>
          <a:blip r:embed="rId5"/>
          <a:stretch>
            <a:fillRect/>
          </a:stretch>
        </p:blipFill>
        <p:spPr>
          <a:xfrm>
            <a:off x="116859" y="-129474"/>
            <a:ext cx="7259301" cy="3477655"/>
          </a:xfrm>
          <a:prstGeom prst="rect">
            <a:avLst/>
          </a:prstGeom>
        </p:spPr>
      </p:pic>
      <p:pic>
        <p:nvPicPr>
          <p:cNvPr id="11" name="Picture 10">
            <a:extLst>
              <a:ext uri="{FF2B5EF4-FFF2-40B4-BE49-F238E27FC236}">
                <a16:creationId xmlns:a16="http://schemas.microsoft.com/office/drawing/2014/main" id="{A4DDD4A2-2BDC-89F9-820B-D7DDA3488706}"/>
              </a:ext>
            </a:extLst>
          </p:cNvPr>
          <p:cNvPicPr>
            <a:picLocks noChangeAspect="1"/>
          </p:cNvPicPr>
          <p:nvPr/>
        </p:nvPicPr>
        <p:blipFill>
          <a:blip r:embed="rId6"/>
          <a:stretch>
            <a:fillRect/>
          </a:stretch>
        </p:blipFill>
        <p:spPr>
          <a:xfrm>
            <a:off x="5100320" y="2853880"/>
            <a:ext cx="6823903" cy="3573056"/>
          </a:xfrm>
          <a:prstGeom prst="rect">
            <a:avLst/>
          </a:prstGeom>
        </p:spPr>
      </p:pic>
    </p:spTree>
    <p:extLst>
      <p:ext uri="{BB962C8B-B14F-4D97-AF65-F5344CB8AC3E}">
        <p14:creationId xmlns:p14="http://schemas.microsoft.com/office/powerpoint/2010/main" val="1027416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0BE07-AF58-9A29-C25B-CDA1780EE98C}"/>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F158415D-067D-2BE5-67C7-1DDA3ED71B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A091173A-6423-5195-9411-3D523D834B0F}"/>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6C75C3E6-95C8-DD3C-8D29-446AFCFD8C8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10" name="Content Placeholder 9">
            <a:extLst>
              <a:ext uri="{FF2B5EF4-FFF2-40B4-BE49-F238E27FC236}">
                <a16:creationId xmlns:a16="http://schemas.microsoft.com/office/drawing/2014/main" id="{D44DF7C3-9CD7-E580-E64A-211F4E2D6FBA}"/>
              </a:ext>
            </a:extLst>
          </p:cNvPr>
          <p:cNvSpPr>
            <a:spLocks noGrp="1"/>
          </p:cNvSpPr>
          <p:nvPr>
            <p:ph idx="1"/>
          </p:nvPr>
        </p:nvSpPr>
        <p:spPr>
          <a:xfrm>
            <a:off x="894397" y="1194394"/>
            <a:ext cx="10515600" cy="4351338"/>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37465" indent="0" algn="ctr">
              <a:buNone/>
            </a:pPr>
            <a:endParaRPr lang="en-GB" sz="4000" b="1"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b="1"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When a member does join your club, make sure that you follow through on your promises!</a:t>
            </a:r>
          </a:p>
          <a:p>
            <a:pPr marL="37465" indent="0" algn="ctr">
              <a:buNone/>
            </a:pPr>
            <a:endPar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Very easy to sell the dream!</a:t>
            </a:r>
          </a:p>
          <a:p>
            <a:pPr marL="37465" indent="0" algn="ctr">
              <a:buNone/>
            </a:pPr>
            <a:endPar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5540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500063"/>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37713"/>
            <a:ext cx="10515600" cy="1060036"/>
          </a:xfrm>
        </p:spPr>
        <p:txBody>
          <a:bodyPr>
            <a:normAutofit/>
          </a:bodyPr>
          <a:lstStyle/>
          <a:p>
            <a:pPr algn="ctr"/>
            <a:r>
              <a:rPr lang="en-GB" b="1" u="sng" dirty="0">
                <a:solidFill>
                  <a:schemeClr val="bg1"/>
                </a:solidFill>
                <a:latin typeface="Montserrat" panose="00000500000000000000" pitchFamily="2" charset="0"/>
              </a:rPr>
              <a:t>Joining a golf club</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838200" y="1212048"/>
            <a:ext cx="7327078" cy="5134906"/>
          </a:xfrm>
        </p:spPr>
        <p:txBody>
          <a:bodyPr>
            <a:normAutofit/>
          </a:bodyPr>
          <a:lstStyle/>
          <a:p>
            <a:r>
              <a:rPr lang="en-GB" dirty="0">
                <a:solidFill>
                  <a:schemeClr val="bg1"/>
                </a:solidFill>
                <a:latin typeface="Montserrat" panose="00000500000000000000" pitchFamily="2" charset="0"/>
              </a:rPr>
              <a:t>Exciting yet overwhelming and intimidating for some</a:t>
            </a:r>
          </a:p>
          <a:p>
            <a:r>
              <a:rPr lang="en-GB" dirty="0">
                <a:solidFill>
                  <a:schemeClr val="bg1"/>
                </a:solidFill>
                <a:latin typeface="Montserrat" panose="00000500000000000000" pitchFamily="2" charset="0"/>
              </a:rPr>
              <a:t>Think first day at school</a:t>
            </a:r>
          </a:p>
          <a:p>
            <a:r>
              <a:rPr lang="en-GB" dirty="0">
                <a:solidFill>
                  <a:schemeClr val="bg1"/>
                </a:solidFill>
                <a:latin typeface="Montserrat" panose="00000500000000000000" pitchFamily="2" charset="0"/>
              </a:rPr>
              <a:t>Membership = big investment, both from a time and financial perspective</a:t>
            </a:r>
          </a:p>
          <a:p>
            <a:r>
              <a:rPr lang="en-GB" dirty="0">
                <a:solidFill>
                  <a:schemeClr val="bg1"/>
                </a:solidFill>
                <a:latin typeface="Montserrat" panose="00000500000000000000" pitchFamily="2" charset="0"/>
              </a:rPr>
              <a:t>Expectation to be welcomed with open arms – individual not a number</a:t>
            </a:r>
          </a:p>
          <a:p>
            <a:r>
              <a:rPr lang="en-GB" dirty="0">
                <a:solidFill>
                  <a:schemeClr val="bg1"/>
                </a:solidFill>
                <a:latin typeface="Montserrat" panose="00000500000000000000" pitchFamily="2" charset="0"/>
              </a:rPr>
              <a:t>Although clubs may have a new member journey on paper, is this being delivered time after time? </a:t>
            </a:r>
          </a:p>
          <a:p>
            <a:r>
              <a:rPr lang="en-GB" dirty="0">
                <a:solidFill>
                  <a:schemeClr val="bg1"/>
                </a:solidFill>
                <a:latin typeface="Montserrat" panose="00000500000000000000" pitchFamily="2" charset="0"/>
              </a:rPr>
              <a:t>Is this being measured/tracked? </a:t>
            </a: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6773C7C3-0A84-E863-A8BC-2D24A6C35979}"/>
              </a:ext>
            </a:extLst>
          </p:cNvPr>
          <p:cNvPicPr>
            <a:picLocks noChangeAspect="1"/>
          </p:cNvPicPr>
          <p:nvPr/>
        </p:nvPicPr>
        <p:blipFill>
          <a:blip r:embed="rId5"/>
          <a:stretch>
            <a:fillRect/>
          </a:stretch>
        </p:blipFill>
        <p:spPr>
          <a:xfrm>
            <a:off x="8322441" y="2216603"/>
            <a:ext cx="3653573" cy="2424793"/>
          </a:xfrm>
          <a:prstGeom prst="rect">
            <a:avLst/>
          </a:prstGeom>
        </p:spPr>
      </p:pic>
    </p:spTree>
    <p:extLst>
      <p:ext uri="{BB962C8B-B14F-4D97-AF65-F5344CB8AC3E}">
        <p14:creationId xmlns:p14="http://schemas.microsoft.com/office/powerpoint/2010/main" val="16665954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500063"/>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37713"/>
            <a:ext cx="10515600" cy="1060036"/>
          </a:xfrm>
        </p:spPr>
        <p:txBody>
          <a:bodyPr>
            <a:normAutofit/>
          </a:bodyPr>
          <a:lstStyle/>
          <a:p>
            <a:pPr algn="ctr"/>
            <a:r>
              <a:rPr lang="en-GB" b="1" u="sng" dirty="0">
                <a:solidFill>
                  <a:schemeClr val="bg1"/>
                </a:solidFill>
                <a:latin typeface="Montserrat" panose="00000500000000000000" pitchFamily="2" charset="0"/>
              </a:rPr>
              <a:t>Never assume</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838200" y="1393216"/>
            <a:ext cx="7327078" cy="5134906"/>
          </a:xfrm>
        </p:spPr>
        <p:txBody>
          <a:bodyPr>
            <a:normAutofit/>
          </a:bodyPr>
          <a:lstStyle/>
          <a:p>
            <a:r>
              <a:rPr lang="en-GB" dirty="0">
                <a:solidFill>
                  <a:schemeClr val="bg1"/>
                </a:solidFill>
                <a:latin typeface="Montserrat" panose="00000500000000000000" pitchFamily="2" charset="0"/>
              </a:rPr>
              <a:t>Some new members will have just moved to the area</a:t>
            </a:r>
          </a:p>
          <a:p>
            <a:r>
              <a:rPr lang="en-GB" dirty="0">
                <a:solidFill>
                  <a:schemeClr val="bg1"/>
                </a:solidFill>
                <a:latin typeface="Montserrat" panose="00000500000000000000" pitchFamily="2" charset="0"/>
              </a:rPr>
              <a:t>For some, could be their first golf club membership</a:t>
            </a:r>
          </a:p>
          <a:p>
            <a:r>
              <a:rPr lang="en-GB" dirty="0">
                <a:solidFill>
                  <a:schemeClr val="bg1"/>
                </a:solidFill>
                <a:latin typeface="Montserrat" panose="00000500000000000000" pitchFamily="2" charset="0"/>
              </a:rPr>
              <a:t>Need to ascertain reasons for joining from the outset – </a:t>
            </a:r>
            <a:r>
              <a:rPr lang="en-GB" b="1" u="sng" dirty="0">
                <a:solidFill>
                  <a:schemeClr val="bg1"/>
                </a:solidFill>
                <a:latin typeface="Montserrat" panose="00000500000000000000" pitchFamily="2" charset="0"/>
              </a:rPr>
              <a:t>NEEDS ANALYSIS</a:t>
            </a:r>
          </a:p>
          <a:p>
            <a:r>
              <a:rPr lang="en-GB" dirty="0">
                <a:solidFill>
                  <a:schemeClr val="bg1"/>
                </a:solidFill>
                <a:latin typeface="Montserrat" panose="00000500000000000000" pitchFamily="2" charset="0"/>
              </a:rPr>
              <a:t>Rest of the new member journey, touchpoints and strategies can then be tailored accordingly</a:t>
            </a: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3" name="Picture 2">
            <a:extLst>
              <a:ext uri="{FF2B5EF4-FFF2-40B4-BE49-F238E27FC236}">
                <a16:creationId xmlns:a16="http://schemas.microsoft.com/office/drawing/2014/main" id="{EC4A73C8-1780-4F1B-E43E-39927DE59401}"/>
              </a:ext>
            </a:extLst>
          </p:cNvPr>
          <p:cNvPicPr>
            <a:picLocks noChangeAspect="1"/>
          </p:cNvPicPr>
          <p:nvPr/>
        </p:nvPicPr>
        <p:blipFill>
          <a:blip r:embed="rId5"/>
          <a:stretch>
            <a:fillRect/>
          </a:stretch>
        </p:blipFill>
        <p:spPr>
          <a:xfrm>
            <a:off x="8165278" y="2410879"/>
            <a:ext cx="4120898" cy="2307703"/>
          </a:xfrm>
          <a:prstGeom prst="rect">
            <a:avLst/>
          </a:prstGeom>
        </p:spPr>
      </p:pic>
    </p:spTree>
    <p:extLst>
      <p:ext uri="{BB962C8B-B14F-4D97-AF65-F5344CB8AC3E}">
        <p14:creationId xmlns:p14="http://schemas.microsoft.com/office/powerpoint/2010/main" val="3780600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50540" y="-241240"/>
            <a:ext cx="10515600" cy="1060036"/>
          </a:xfrm>
        </p:spPr>
        <p:txBody>
          <a:bodyPr>
            <a:normAutofit/>
          </a:bodyPr>
          <a:lstStyle/>
          <a:p>
            <a:pPr algn="ctr"/>
            <a:r>
              <a:rPr lang="en-GB" b="1" u="sng" dirty="0">
                <a:solidFill>
                  <a:schemeClr val="bg1"/>
                </a:solidFill>
                <a:latin typeface="Montserrat" panose="00000500000000000000" pitchFamily="2" charset="0"/>
              </a:rPr>
              <a:t>New member integration</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156589" y="1097749"/>
            <a:ext cx="8233941" cy="5847337"/>
          </a:xfrm>
        </p:spPr>
        <p:txBody>
          <a:bodyPr>
            <a:normAutofit fontScale="92500" lnSpcReduction="20000"/>
          </a:bodyPr>
          <a:lstStyle/>
          <a:p>
            <a:r>
              <a:rPr lang="en-GB" dirty="0">
                <a:solidFill>
                  <a:schemeClr val="bg1"/>
                </a:solidFill>
                <a:latin typeface="Montserrat" panose="00000500000000000000" pitchFamily="2" charset="0"/>
              </a:rPr>
              <a:t>Without a structured programme,  you risk leaving first impressions to chance </a:t>
            </a:r>
          </a:p>
          <a:p>
            <a:pPr marL="0" indent="0">
              <a:buNone/>
            </a:pPr>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When outlining your roadmap, need to think like a new member – </a:t>
            </a:r>
            <a:r>
              <a:rPr lang="en-GB" b="1" u="sng" dirty="0">
                <a:solidFill>
                  <a:schemeClr val="bg1"/>
                </a:solidFill>
                <a:latin typeface="Montserrat" panose="00000500000000000000" pitchFamily="2" charset="0"/>
              </a:rPr>
              <a:t>speak to new(</a:t>
            </a:r>
            <a:r>
              <a:rPr lang="en-GB" b="1" u="sng" dirty="0" err="1">
                <a:solidFill>
                  <a:schemeClr val="bg1"/>
                </a:solidFill>
                <a:latin typeface="Montserrat" panose="00000500000000000000" pitchFamily="2" charset="0"/>
              </a:rPr>
              <a:t>ish</a:t>
            </a:r>
            <a:r>
              <a:rPr lang="en-GB" b="1" u="sng" dirty="0">
                <a:solidFill>
                  <a:schemeClr val="bg1"/>
                </a:solidFill>
                <a:latin typeface="Montserrat" panose="00000500000000000000" pitchFamily="2" charset="0"/>
              </a:rPr>
              <a:t>) members along the way. What worked well, what needs to change?</a:t>
            </a:r>
          </a:p>
          <a:p>
            <a:endParaRPr lang="en-GB" b="1" u="sng"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Involve all team members – more likely to be followed through</a:t>
            </a:r>
          </a:p>
          <a:p>
            <a:endParaRPr lang="en-GB" b="1" u="sng"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Think… can this be replicated day in and day out? </a:t>
            </a:r>
            <a:r>
              <a:rPr lang="en-GB" b="1" u="sng" dirty="0">
                <a:solidFill>
                  <a:schemeClr val="bg1"/>
                </a:solidFill>
                <a:latin typeface="Montserrat" panose="00000500000000000000" pitchFamily="2" charset="0"/>
              </a:rPr>
              <a:t>Sometimes less is more</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If you have a plan, when was this last reviewed?</a:t>
            </a: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3" name="Picture 2">
            <a:extLst>
              <a:ext uri="{FF2B5EF4-FFF2-40B4-BE49-F238E27FC236}">
                <a16:creationId xmlns:a16="http://schemas.microsoft.com/office/drawing/2014/main" id="{386F0D20-F4CF-5C37-35EF-E4CF27DBA9D1}"/>
              </a:ext>
            </a:extLst>
          </p:cNvPr>
          <p:cNvPicPr>
            <a:picLocks noChangeAspect="1"/>
          </p:cNvPicPr>
          <p:nvPr/>
        </p:nvPicPr>
        <p:blipFill>
          <a:blip r:embed="rId5"/>
          <a:stretch>
            <a:fillRect/>
          </a:stretch>
        </p:blipFill>
        <p:spPr>
          <a:xfrm>
            <a:off x="8459979" y="2326140"/>
            <a:ext cx="3575432" cy="2678123"/>
          </a:xfrm>
          <a:prstGeom prst="rect">
            <a:avLst/>
          </a:prstGeom>
        </p:spPr>
      </p:pic>
    </p:spTree>
    <p:extLst>
      <p:ext uri="{BB962C8B-B14F-4D97-AF65-F5344CB8AC3E}">
        <p14:creationId xmlns:p14="http://schemas.microsoft.com/office/powerpoint/2010/main" val="4155899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15815" y="-242897"/>
            <a:ext cx="10515600" cy="1060036"/>
          </a:xfrm>
        </p:spPr>
        <p:txBody>
          <a:bodyPr>
            <a:normAutofit/>
          </a:bodyPr>
          <a:lstStyle/>
          <a:p>
            <a:pPr algn="ctr"/>
            <a:r>
              <a:rPr lang="en-GB" b="1" u="sng" dirty="0">
                <a:solidFill>
                  <a:schemeClr val="bg1"/>
                </a:solidFill>
                <a:latin typeface="Montserrat" panose="00000500000000000000" pitchFamily="2" charset="0"/>
              </a:rPr>
              <a:t>Practical example</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815815" y="960006"/>
            <a:ext cx="7327078" cy="5134906"/>
          </a:xfrm>
        </p:spPr>
        <p:txBody>
          <a:bodyPr>
            <a:normAutofit lnSpcReduction="10000"/>
          </a:bodyPr>
          <a:lstStyle/>
          <a:p>
            <a:pPr marL="0" indent="0">
              <a:buNone/>
            </a:pPr>
            <a:r>
              <a:rPr lang="en-GB" b="1" u="sng" dirty="0">
                <a:solidFill>
                  <a:schemeClr val="bg1"/>
                </a:solidFill>
                <a:latin typeface="Montserrat" panose="00000500000000000000" pitchFamily="2" charset="0"/>
              </a:rPr>
              <a:t>On joining</a:t>
            </a:r>
          </a:p>
          <a:p>
            <a:r>
              <a:rPr lang="en-GB" dirty="0">
                <a:solidFill>
                  <a:schemeClr val="bg1"/>
                </a:solidFill>
                <a:latin typeface="Montserrat" panose="00000500000000000000" pitchFamily="2" charset="0"/>
              </a:rPr>
              <a:t>Sales team attempt to book tee time</a:t>
            </a:r>
          </a:p>
          <a:p>
            <a:r>
              <a:rPr lang="en-GB" dirty="0">
                <a:solidFill>
                  <a:schemeClr val="bg1"/>
                </a:solidFill>
                <a:latin typeface="Montserrat" panose="00000500000000000000" pitchFamily="2" charset="0"/>
              </a:rPr>
              <a:t>Ideally with another member/club ambassador – </a:t>
            </a:r>
            <a:r>
              <a:rPr lang="en-GB" b="1" u="sng" dirty="0">
                <a:solidFill>
                  <a:schemeClr val="bg1"/>
                </a:solidFill>
                <a:latin typeface="Montserrat" panose="00000500000000000000" pitchFamily="2" charset="0"/>
              </a:rPr>
              <a:t>same with trials</a:t>
            </a:r>
          </a:p>
          <a:p>
            <a:pPr marL="0" indent="0">
              <a:buNone/>
            </a:pPr>
            <a:endParaRPr lang="en-GB" dirty="0">
              <a:solidFill>
                <a:schemeClr val="bg1"/>
              </a:solidFill>
              <a:latin typeface="Montserrat" panose="00000500000000000000" pitchFamily="2" charset="0"/>
            </a:endParaRPr>
          </a:p>
          <a:p>
            <a:pPr marL="0" indent="0">
              <a:buNone/>
            </a:pPr>
            <a:r>
              <a:rPr lang="en-GB" b="1" u="sng" dirty="0">
                <a:solidFill>
                  <a:schemeClr val="bg1"/>
                </a:solidFill>
                <a:latin typeface="Montserrat" panose="00000500000000000000" pitchFamily="2" charset="0"/>
              </a:rPr>
              <a:t>Within 48 hours</a:t>
            </a:r>
          </a:p>
          <a:p>
            <a:r>
              <a:rPr lang="en-GB" dirty="0">
                <a:solidFill>
                  <a:schemeClr val="bg1"/>
                </a:solidFill>
                <a:latin typeface="Montserrat" panose="00000500000000000000" pitchFamily="2" charset="0"/>
              </a:rPr>
              <a:t>Create online booking credentials and communicate</a:t>
            </a:r>
          </a:p>
          <a:p>
            <a:r>
              <a:rPr lang="en-GB" dirty="0">
                <a:solidFill>
                  <a:schemeClr val="bg1"/>
                </a:solidFill>
                <a:latin typeface="Montserrat" panose="00000500000000000000" pitchFamily="2" charset="0"/>
              </a:rPr>
              <a:t>Issue new member welcome pack – </a:t>
            </a:r>
            <a:r>
              <a:rPr lang="en-GB" b="1" u="sng" dirty="0">
                <a:solidFill>
                  <a:schemeClr val="bg1"/>
                </a:solidFill>
                <a:latin typeface="Montserrat" panose="00000500000000000000" pitchFamily="2" charset="0"/>
              </a:rPr>
              <a:t>bag tag and other branded items</a:t>
            </a:r>
          </a:p>
          <a:p>
            <a:r>
              <a:rPr lang="en-GB" dirty="0">
                <a:solidFill>
                  <a:schemeClr val="bg1"/>
                </a:solidFill>
                <a:latin typeface="Montserrat" panose="00000500000000000000" pitchFamily="2" charset="0"/>
              </a:rPr>
              <a:t>Add to member distribution list</a:t>
            </a: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4C2DDB57-5837-4935-5EEA-3C7E7EBBFA8F}"/>
              </a:ext>
            </a:extLst>
          </p:cNvPr>
          <p:cNvPicPr>
            <a:picLocks noChangeAspect="1"/>
          </p:cNvPicPr>
          <p:nvPr/>
        </p:nvPicPr>
        <p:blipFill>
          <a:blip r:embed="rId5"/>
          <a:stretch>
            <a:fillRect/>
          </a:stretch>
        </p:blipFill>
        <p:spPr>
          <a:xfrm>
            <a:off x="8994554" y="2037711"/>
            <a:ext cx="2973669" cy="2973669"/>
          </a:xfrm>
          <a:prstGeom prst="rect">
            <a:avLst/>
          </a:prstGeom>
        </p:spPr>
      </p:pic>
    </p:spTree>
    <p:extLst>
      <p:ext uri="{BB962C8B-B14F-4D97-AF65-F5344CB8AC3E}">
        <p14:creationId xmlns:p14="http://schemas.microsoft.com/office/powerpoint/2010/main" val="3299180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34AE166-4031-B049-B2F3-93D7DF160653}"/>
              </a:ext>
            </a:extLst>
          </p:cNvPr>
          <p:cNvSpPr txBox="1"/>
          <p:nvPr/>
        </p:nvSpPr>
        <p:spPr>
          <a:xfrm>
            <a:off x="8881037" y="2014545"/>
            <a:ext cx="2436643" cy="1200329"/>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dirty="0">
                <a:solidFill>
                  <a:schemeClr val="tx1">
                    <a:lumMod val="75000"/>
                    <a:lumOff val="25000"/>
                  </a:schemeClr>
                </a:solidFill>
                <a:latin typeface="Montserrat" pitchFamily="2" charset="77"/>
              </a:rPr>
              <a:t> </a:t>
            </a:r>
            <a:r>
              <a:rPr lang="en-US" sz="3600" b="1" i="1" dirty="0">
                <a:solidFill>
                  <a:srgbClr val="B6A05E"/>
                </a:solidFill>
                <a:latin typeface="Montserrat SemiBold" pitchFamily="2" charset="77"/>
              </a:rPr>
              <a:t>50,000 Images</a:t>
            </a:r>
            <a:endParaRPr lang="en-GB" sz="3600" dirty="0">
              <a:solidFill>
                <a:schemeClr val="tx1">
                  <a:lumMod val="75000"/>
                  <a:lumOff val="25000"/>
                </a:schemeClr>
              </a:solidFill>
              <a:latin typeface="Montserrat" pitchFamily="2" charset="77"/>
            </a:endParaRPr>
          </a:p>
        </p:txBody>
      </p:sp>
      <p:sp>
        <p:nvSpPr>
          <p:cNvPr id="12" name="TextBox 11">
            <a:extLst>
              <a:ext uri="{FF2B5EF4-FFF2-40B4-BE49-F238E27FC236}">
                <a16:creationId xmlns:a16="http://schemas.microsoft.com/office/drawing/2014/main" id="{1B57D1DB-58CE-594C-BCE7-343A638366A9}"/>
              </a:ext>
            </a:extLst>
          </p:cNvPr>
          <p:cNvSpPr txBox="1"/>
          <p:nvPr/>
        </p:nvSpPr>
        <p:spPr>
          <a:xfrm>
            <a:off x="537799" y="3671786"/>
            <a:ext cx="3085271" cy="1200329"/>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b="1" i="1" dirty="0">
                <a:solidFill>
                  <a:srgbClr val="B6A05E"/>
                </a:solidFill>
                <a:latin typeface="Montserrat SemiBold" pitchFamily="2" charset="77"/>
              </a:rPr>
              <a:t>10,000 minutes </a:t>
            </a:r>
            <a:endParaRPr lang="en-GB" sz="3600" dirty="0">
              <a:solidFill>
                <a:schemeClr val="tx1">
                  <a:lumMod val="75000"/>
                  <a:lumOff val="25000"/>
                </a:schemeClr>
              </a:solidFill>
              <a:latin typeface="Montserrat" pitchFamily="2" charset="77"/>
            </a:endParaRPr>
          </a:p>
        </p:txBody>
      </p:sp>
      <p:sp>
        <p:nvSpPr>
          <p:cNvPr id="23" name="TextBox 22">
            <a:extLst>
              <a:ext uri="{FF2B5EF4-FFF2-40B4-BE49-F238E27FC236}">
                <a16:creationId xmlns:a16="http://schemas.microsoft.com/office/drawing/2014/main" id="{0208ACC0-7F60-2A8D-1159-3E03C8A057D9}"/>
              </a:ext>
            </a:extLst>
          </p:cNvPr>
          <p:cNvSpPr txBox="1"/>
          <p:nvPr/>
        </p:nvSpPr>
        <p:spPr>
          <a:xfrm>
            <a:off x="4852866" y="3703225"/>
            <a:ext cx="2486267" cy="1200329"/>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b="1" i="1" dirty="0">
                <a:solidFill>
                  <a:srgbClr val="B6A05E"/>
                </a:solidFill>
                <a:latin typeface="Montserrat SemiBold" pitchFamily="2" charset="77"/>
              </a:rPr>
              <a:t>1000 venues </a:t>
            </a:r>
            <a:r>
              <a:rPr lang="en-US" sz="3600" dirty="0">
                <a:solidFill>
                  <a:schemeClr val="tx1">
                    <a:lumMod val="75000"/>
                    <a:lumOff val="25000"/>
                  </a:schemeClr>
                </a:solidFill>
                <a:latin typeface="Montserrat" pitchFamily="2" charset="77"/>
              </a:rPr>
              <a:t> </a:t>
            </a:r>
            <a:endParaRPr lang="en-GB" sz="3600" dirty="0">
              <a:solidFill>
                <a:schemeClr val="tx1">
                  <a:lumMod val="75000"/>
                  <a:lumOff val="25000"/>
                </a:schemeClr>
              </a:solidFill>
              <a:latin typeface="Montserrat" pitchFamily="2" charset="77"/>
            </a:endParaRPr>
          </a:p>
        </p:txBody>
      </p:sp>
      <p:sp>
        <p:nvSpPr>
          <p:cNvPr id="24" name="TextBox 23">
            <a:extLst>
              <a:ext uri="{FF2B5EF4-FFF2-40B4-BE49-F238E27FC236}">
                <a16:creationId xmlns:a16="http://schemas.microsoft.com/office/drawing/2014/main" id="{E7726D30-9752-95D9-C671-700ACCBD135E}"/>
              </a:ext>
            </a:extLst>
          </p:cNvPr>
          <p:cNvSpPr txBox="1"/>
          <p:nvPr/>
        </p:nvSpPr>
        <p:spPr>
          <a:xfrm>
            <a:off x="1043924" y="2014545"/>
            <a:ext cx="2728959" cy="1200329"/>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b="1" i="1" dirty="0">
                <a:solidFill>
                  <a:srgbClr val="B6A05E"/>
                </a:solidFill>
                <a:latin typeface="Montserrat" pitchFamily="2" charset="77"/>
              </a:rPr>
              <a:t>5m Survey data</a:t>
            </a:r>
            <a:endParaRPr lang="en-GB" sz="3600" dirty="0">
              <a:solidFill>
                <a:schemeClr val="tx1">
                  <a:lumMod val="75000"/>
                  <a:lumOff val="25000"/>
                </a:schemeClr>
              </a:solidFill>
              <a:latin typeface="Montserrat" pitchFamily="2" charset="77"/>
            </a:endParaRPr>
          </a:p>
        </p:txBody>
      </p:sp>
      <p:sp>
        <p:nvSpPr>
          <p:cNvPr id="6" name="Title 1">
            <a:extLst>
              <a:ext uri="{FF2B5EF4-FFF2-40B4-BE49-F238E27FC236}">
                <a16:creationId xmlns:a16="http://schemas.microsoft.com/office/drawing/2014/main" id="{09FEAF92-960F-483E-C9C5-95B30403D4C1}"/>
              </a:ext>
            </a:extLst>
          </p:cNvPr>
          <p:cNvSpPr txBox="1">
            <a:spLocks/>
          </p:cNvSpPr>
          <p:nvPr/>
        </p:nvSpPr>
        <p:spPr>
          <a:xfrm>
            <a:off x="2080435" y="-1100524"/>
            <a:ext cx="7673719" cy="545439"/>
          </a:xfrm>
          <a:prstGeom prst="rect">
            <a:avLst/>
          </a:prstGeom>
        </p:spPr>
        <p:txBody>
          <a:bodyPr vert="horz" lIns="91440" tIns="45720" rIns="91440" bIns="45720" rtlCol="0" anchor="b">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100000"/>
              </a:lnSpc>
            </a:pPr>
            <a:endParaRPr lang="en-GB" sz="2800" dirty="0">
              <a:solidFill>
                <a:schemeClr val="tx1">
                  <a:lumMod val="75000"/>
                  <a:lumOff val="25000"/>
                </a:schemeClr>
              </a:solidFill>
              <a:latin typeface="Montserrat" pitchFamily="2" charset="77"/>
            </a:endParaRPr>
          </a:p>
        </p:txBody>
      </p:sp>
      <p:sp>
        <p:nvSpPr>
          <p:cNvPr id="2" name="Title 1">
            <a:extLst>
              <a:ext uri="{FF2B5EF4-FFF2-40B4-BE49-F238E27FC236}">
                <a16:creationId xmlns:a16="http://schemas.microsoft.com/office/drawing/2014/main" id="{2D068069-C883-87CB-0E1A-1AC604497DAC}"/>
              </a:ext>
            </a:extLst>
          </p:cNvPr>
          <p:cNvSpPr txBox="1">
            <a:spLocks/>
          </p:cNvSpPr>
          <p:nvPr/>
        </p:nvSpPr>
        <p:spPr>
          <a:xfrm>
            <a:off x="1290660" y="103774"/>
            <a:ext cx="10377976" cy="954449"/>
          </a:xfrm>
          <a:prstGeom prst="rect">
            <a:avLst/>
          </a:prstGeom>
        </p:spPr>
        <p:txBody>
          <a:bodyPr vert="horz" lIns="91440" tIns="45720" rIns="91440" bIns="45720" rtlCol="0" anchor="b">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100000"/>
              </a:lnSpc>
            </a:pPr>
            <a:r>
              <a:rPr lang="en-US" sz="4000" dirty="0">
                <a:solidFill>
                  <a:schemeClr val="bg2"/>
                </a:solidFill>
                <a:latin typeface="Montserrat" pitchFamily="2" charset="77"/>
              </a:rPr>
              <a:t>It’s not 59club – listen to our </a:t>
            </a:r>
            <a:r>
              <a:rPr lang="en-US" sz="4000" b="1" i="1" dirty="0">
                <a:solidFill>
                  <a:srgbClr val="B6A05E"/>
                </a:solidFill>
                <a:latin typeface="Montserrat SemiBold" pitchFamily="2" charset="77"/>
              </a:rPr>
              <a:t>data</a:t>
            </a:r>
            <a:endParaRPr lang="en-GB" sz="4000" b="1" i="1" dirty="0">
              <a:solidFill>
                <a:schemeClr val="tx1">
                  <a:lumMod val="75000"/>
                  <a:lumOff val="25000"/>
                </a:schemeClr>
              </a:solidFill>
              <a:latin typeface="Montserrat SemiBold" pitchFamily="2" charset="77"/>
            </a:endParaRPr>
          </a:p>
        </p:txBody>
      </p:sp>
      <p:sp>
        <p:nvSpPr>
          <p:cNvPr id="5" name="Title 1">
            <a:extLst>
              <a:ext uri="{FF2B5EF4-FFF2-40B4-BE49-F238E27FC236}">
                <a16:creationId xmlns:a16="http://schemas.microsoft.com/office/drawing/2014/main" id="{760270D0-94BC-98C2-22B5-B49C96420660}"/>
              </a:ext>
            </a:extLst>
          </p:cNvPr>
          <p:cNvSpPr txBox="1">
            <a:spLocks/>
          </p:cNvSpPr>
          <p:nvPr/>
        </p:nvSpPr>
        <p:spPr>
          <a:xfrm>
            <a:off x="504412" y="6240779"/>
            <a:ext cx="7673719" cy="349259"/>
          </a:xfrm>
          <a:prstGeom prst="rect">
            <a:avLst/>
          </a:prstGeom>
        </p:spPr>
        <p:txBody>
          <a:bodyPr vert="horz" lIns="91440" tIns="45720" rIns="91440" bIns="45720" rtlCol="0" anchor="b">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100000"/>
              </a:lnSpc>
            </a:pPr>
            <a:r>
              <a:rPr lang="en-US" sz="2000" dirty="0">
                <a:solidFill>
                  <a:schemeClr val="bg2"/>
                </a:solidFill>
                <a:latin typeface="Montserrat" pitchFamily="2" charset="77"/>
              </a:rPr>
              <a:t>Our</a:t>
            </a:r>
            <a:r>
              <a:rPr lang="en-US" sz="2000" dirty="0">
                <a:solidFill>
                  <a:schemeClr val="tx1">
                    <a:lumMod val="75000"/>
                    <a:lumOff val="25000"/>
                  </a:schemeClr>
                </a:solidFill>
                <a:latin typeface="Montserrat" pitchFamily="2" charset="77"/>
              </a:rPr>
              <a:t> </a:t>
            </a:r>
            <a:r>
              <a:rPr lang="en-US" sz="2133" b="1" i="1" dirty="0">
                <a:solidFill>
                  <a:srgbClr val="B6A05E"/>
                </a:solidFill>
                <a:latin typeface="Montserrat SemiBold" pitchFamily="2" charset="77"/>
              </a:rPr>
              <a:t>data </a:t>
            </a:r>
            <a:r>
              <a:rPr lang="en-US" sz="2000" dirty="0">
                <a:solidFill>
                  <a:schemeClr val="bg2"/>
                </a:solidFill>
                <a:latin typeface="Montserrat" pitchFamily="2" charset="77"/>
              </a:rPr>
              <a:t>is shouting out </a:t>
            </a:r>
            <a:r>
              <a:rPr lang="en-US" sz="2000" b="1" i="1" dirty="0">
                <a:solidFill>
                  <a:srgbClr val="B6A05E"/>
                </a:solidFill>
                <a:latin typeface="Montserrat SemiBold" pitchFamily="2" charset="77"/>
              </a:rPr>
              <a:t>”opportunity”</a:t>
            </a:r>
            <a:endParaRPr lang="en-GB" sz="2000" b="1" i="1" dirty="0">
              <a:solidFill>
                <a:srgbClr val="B6A05E"/>
              </a:solidFill>
              <a:latin typeface="Montserrat SemiBold" pitchFamily="2" charset="77"/>
            </a:endParaRPr>
          </a:p>
        </p:txBody>
      </p:sp>
      <p:pic>
        <p:nvPicPr>
          <p:cNvPr id="7" name="Picture 6">
            <a:extLst>
              <a:ext uri="{FF2B5EF4-FFF2-40B4-BE49-F238E27FC236}">
                <a16:creationId xmlns:a16="http://schemas.microsoft.com/office/drawing/2014/main" id="{44D54885-BB8C-F247-FFA9-E474AD55BE78}"/>
              </a:ext>
            </a:extLst>
          </p:cNvPr>
          <p:cNvPicPr>
            <a:picLocks noChangeAspect="1"/>
          </p:cNvPicPr>
          <p:nvPr/>
        </p:nvPicPr>
        <p:blipFill>
          <a:blip r:embed="rId3"/>
          <a:stretch>
            <a:fillRect/>
          </a:stretch>
        </p:blipFill>
        <p:spPr>
          <a:xfrm>
            <a:off x="10690967" y="6193560"/>
            <a:ext cx="897987" cy="318409"/>
          </a:xfrm>
          <a:prstGeom prst="rect">
            <a:avLst/>
          </a:prstGeom>
        </p:spPr>
      </p:pic>
      <p:sp>
        <p:nvSpPr>
          <p:cNvPr id="8" name="TextBox 7">
            <a:extLst>
              <a:ext uri="{FF2B5EF4-FFF2-40B4-BE49-F238E27FC236}">
                <a16:creationId xmlns:a16="http://schemas.microsoft.com/office/drawing/2014/main" id="{DC8DEC8F-98A1-E2E6-BE58-802BD727E564}"/>
              </a:ext>
            </a:extLst>
          </p:cNvPr>
          <p:cNvSpPr txBox="1"/>
          <p:nvPr/>
        </p:nvSpPr>
        <p:spPr>
          <a:xfrm>
            <a:off x="4718570" y="2229988"/>
            <a:ext cx="3216779" cy="769441"/>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b="1" i="1" dirty="0">
                <a:solidFill>
                  <a:srgbClr val="B6A05E"/>
                </a:solidFill>
                <a:latin typeface="Montserrat SemiBold" pitchFamily="2" charset="77"/>
              </a:rPr>
              <a:t>5000</a:t>
            </a:r>
            <a:r>
              <a:rPr lang="en-US" sz="4400" b="1" i="1" dirty="0">
                <a:solidFill>
                  <a:srgbClr val="B6A05E"/>
                </a:solidFill>
                <a:latin typeface="Montserrat SemiBold" pitchFamily="2" charset="77"/>
              </a:rPr>
              <a:t> </a:t>
            </a:r>
            <a:r>
              <a:rPr lang="en-US" sz="3600" b="1" i="1" dirty="0">
                <a:solidFill>
                  <a:srgbClr val="B6A05E"/>
                </a:solidFill>
                <a:latin typeface="Montserrat SemiBold" pitchFamily="2" charset="77"/>
              </a:rPr>
              <a:t>MS</a:t>
            </a:r>
            <a:endParaRPr lang="en-GB" sz="3600" u="sng" dirty="0">
              <a:solidFill>
                <a:schemeClr val="tx1">
                  <a:lumMod val="75000"/>
                  <a:lumOff val="25000"/>
                </a:schemeClr>
              </a:solidFill>
              <a:latin typeface="Montserrat" pitchFamily="2" charset="77"/>
            </a:endParaRPr>
          </a:p>
        </p:txBody>
      </p:sp>
      <p:sp>
        <p:nvSpPr>
          <p:cNvPr id="3" name="TextBox 2">
            <a:extLst>
              <a:ext uri="{FF2B5EF4-FFF2-40B4-BE49-F238E27FC236}">
                <a16:creationId xmlns:a16="http://schemas.microsoft.com/office/drawing/2014/main" id="{ABAD9FE6-56F1-C0E9-7C2C-1D7283F37FEB}"/>
              </a:ext>
            </a:extLst>
          </p:cNvPr>
          <p:cNvSpPr txBox="1"/>
          <p:nvPr/>
        </p:nvSpPr>
        <p:spPr>
          <a:xfrm>
            <a:off x="9127047" y="3948784"/>
            <a:ext cx="1944622" cy="646331"/>
          </a:xfrm>
          <a:prstGeom prst="rect">
            <a:avLst/>
          </a:prstGeom>
          <a:noFill/>
        </p:spPr>
        <p:txBody>
          <a:bodyPr wrap="square" rtlCol="0">
            <a:spAutoFit/>
          </a:bodyPr>
          <a:lstStyle/>
          <a:p>
            <a:pPr algn="ctr"/>
            <a:r>
              <a:rPr lang="en-GB" sz="3600" b="1" dirty="0">
                <a:solidFill>
                  <a:srgbClr val="B59D55"/>
                </a:solidFill>
                <a:latin typeface="Calibri" panose="020F0502020204030204" pitchFamily="34" charset="0"/>
                <a:ea typeface="Calibri" panose="020F0502020204030204" pitchFamily="34" charset="0"/>
                <a:cs typeface="Calibri" panose="020F0502020204030204" pitchFamily="34" charset="0"/>
              </a:rPr>
              <a:t>500 Days</a:t>
            </a:r>
          </a:p>
        </p:txBody>
      </p:sp>
    </p:spTree>
    <p:extLst>
      <p:ext uri="{BB962C8B-B14F-4D97-AF65-F5344CB8AC3E}">
        <p14:creationId xmlns:p14="http://schemas.microsoft.com/office/powerpoint/2010/main" val="368050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3" grpId="0"/>
      <p:bldP spid="24" grpId="0"/>
      <p:bldP spid="5" grpId="0"/>
      <p:bldP spid="8"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194909"/>
            <a:ext cx="10515600" cy="1060036"/>
          </a:xfrm>
        </p:spPr>
        <p:txBody>
          <a:bodyPr>
            <a:normAutofit/>
          </a:bodyPr>
          <a:lstStyle/>
          <a:p>
            <a:pPr algn="ctr"/>
            <a:r>
              <a:rPr lang="en-GB" b="1" u="sng" dirty="0">
                <a:solidFill>
                  <a:schemeClr val="bg1"/>
                </a:solidFill>
                <a:latin typeface="Montserrat" panose="00000500000000000000" pitchFamily="2" charset="0"/>
              </a:rPr>
              <a:t>New member roadmap</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742298" y="1055981"/>
            <a:ext cx="7327078" cy="5506865"/>
          </a:xfrm>
        </p:spPr>
        <p:txBody>
          <a:bodyPr>
            <a:normAutofit lnSpcReduction="10000"/>
          </a:bodyPr>
          <a:lstStyle/>
          <a:p>
            <a:pPr marL="0" indent="0">
              <a:buNone/>
            </a:pPr>
            <a:r>
              <a:rPr lang="en-GB" b="1" u="sng" dirty="0">
                <a:solidFill>
                  <a:schemeClr val="bg1"/>
                </a:solidFill>
                <a:latin typeface="Montserrat" panose="00000500000000000000" pitchFamily="2" charset="0"/>
              </a:rPr>
              <a:t>Within 7 days</a:t>
            </a:r>
          </a:p>
          <a:p>
            <a:r>
              <a:rPr lang="en-GB" dirty="0">
                <a:solidFill>
                  <a:schemeClr val="bg1"/>
                </a:solidFill>
                <a:latin typeface="Montserrat" panose="00000500000000000000" pitchFamily="2" charset="0"/>
              </a:rPr>
              <a:t>Welcome call from Head of Department</a:t>
            </a:r>
          </a:p>
          <a:p>
            <a:r>
              <a:rPr lang="en-GB" dirty="0">
                <a:solidFill>
                  <a:schemeClr val="bg1"/>
                </a:solidFill>
                <a:latin typeface="Montserrat" panose="00000500000000000000" pitchFamily="2" charset="0"/>
              </a:rPr>
              <a:t>Transfer handicap </a:t>
            </a:r>
          </a:p>
          <a:p>
            <a:r>
              <a:rPr lang="en-GB" dirty="0">
                <a:solidFill>
                  <a:schemeClr val="bg1"/>
                </a:solidFill>
                <a:latin typeface="Montserrat" panose="00000500000000000000" pitchFamily="2" charset="0"/>
              </a:rPr>
              <a:t>Invite to Club for coffee chat</a:t>
            </a:r>
          </a:p>
          <a:p>
            <a:pPr marL="0" indent="0">
              <a:buNone/>
            </a:pPr>
            <a:endParaRPr lang="en-GB" dirty="0">
              <a:solidFill>
                <a:schemeClr val="bg1"/>
              </a:solidFill>
              <a:latin typeface="Montserrat" panose="00000500000000000000" pitchFamily="2" charset="0"/>
            </a:endParaRPr>
          </a:p>
          <a:p>
            <a:pPr marL="0" indent="0">
              <a:buNone/>
            </a:pPr>
            <a:r>
              <a:rPr lang="en-GB" b="1" u="sng" dirty="0">
                <a:solidFill>
                  <a:schemeClr val="bg1"/>
                </a:solidFill>
                <a:latin typeface="Montserrat" panose="00000500000000000000" pitchFamily="2" charset="0"/>
              </a:rPr>
              <a:t>10 day check in</a:t>
            </a:r>
          </a:p>
          <a:p>
            <a:r>
              <a:rPr lang="en-GB" dirty="0">
                <a:solidFill>
                  <a:schemeClr val="bg1"/>
                </a:solidFill>
                <a:latin typeface="Montserrat" panose="00000500000000000000" pitchFamily="2" charset="0"/>
              </a:rPr>
              <a:t>Have they used the club? Have the experiences been positive?</a:t>
            </a:r>
          </a:p>
          <a:p>
            <a:r>
              <a:rPr lang="en-GB" dirty="0">
                <a:solidFill>
                  <a:schemeClr val="bg1"/>
                </a:solidFill>
                <a:latin typeface="Montserrat" panose="00000500000000000000" pitchFamily="2" charset="0"/>
              </a:rPr>
              <a:t>Any questions that have arisen?</a:t>
            </a:r>
          </a:p>
          <a:p>
            <a:r>
              <a:rPr lang="en-GB" dirty="0">
                <a:solidFill>
                  <a:schemeClr val="bg1"/>
                </a:solidFill>
                <a:latin typeface="Montserrat" panose="00000500000000000000" pitchFamily="2" charset="0"/>
              </a:rPr>
              <a:t>Communicate upcoming social events and book space where possible </a:t>
            </a: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4C2DDB57-5837-4935-5EEA-3C7E7EBBFA8F}"/>
              </a:ext>
            </a:extLst>
          </p:cNvPr>
          <p:cNvPicPr>
            <a:picLocks noChangeAspect="1"/>
          </p:cNvPicPr>
          <p:nvPr/>
        </p:nvPicPr>
        <p:blipFill>
          <a:blip r:embed="rId5"/>
          <a:stretch>
            <a:fillRect/>
          </a:stretch>
        </p:blipFill>
        <p:spPr>
          <a:xfrm>
            <a:off x="8994554" y="2037711"/>
            <a:ext cx="2973669" cy="2973669"/>
          </a:xfrm>
          <a:prstGeom prst="rect">
            <a:avLst/>
          </a:prstGeom>
        </p:spPr>
      </p:pic>
    </p:spTree>
    <p:extLst>
      <p:ext uri="{BB962C8B-B14F-4D97-AF65-F5344CB8AC3E}">
        <p14:creationId xmlns:p14="http://schemas.microsoft.com/office/powerpoint/2010/main" val="909614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15815" y="-148611"/>
            <a:ext cx="10515600" cy="1060036"/>
          </a:xfrm>
        </p:spPr>
        <p:txBody>
          <a:bodyPr>
            <a:normAutofit/>
          </a:bodyPr>
          <a:lstStyle/>
          <a:p>
            <a:pPr algn="ctr"/>
            <a:r>
              <a:rPr lang="en-GB" b="1" u="sng" dirty="0">
                <a:solidFill>
                  <a:schemeClr val="bg1"/>
                </a:solidFill>
                <a:latin typeface="Montserrat" panose="00000500000000000000" pitchFamily="2" charset="0"/>
              </a:rPr>
              <a:t>New member roadmap</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742298" y="1148577"/>
            <a:ext cx="7327078" cy="5506865"/>
          </a:xfrm>
        </p:spPr>
        <p:txBody>
          <a:bodyPr>
            <a:normAutofit/>
          </a:bodyPr>
          <a:lstStyle/>
          <a:p>
            <a:pPr marL="0" indent="0">
              <a:buNone/>
            </a:pPr>
            <a:r>
              <a:rPr lang="en-GB" b="1" u="sng" dirty="0">
                <a:solidFill>
                  <a:schemeClr val="bg1"/>
                </a:solidFill>
                <a:latin typeface="Montserrat" panose="00000500000000000000" pitchFamily="2" charset="0"/>
              </a:rPr>
              <a:t>3-month call</a:t>
            </a:r>
          </a:p>
          <a:p>
            <a:r>
              <a:rPr lang="en-GB" dirty="0">
                <a:solidFill>
                  <a:schemeClr val="bg1"/>
                </a:solidFill>
                <a:latin typeface="Montserrat" panose="00000500000000000000" pitchFamily="2" charset="0"/>
              </a:rPr>
              <a:t>Sales team check in to ensure integration</a:t>
            </a:r>
          </a:p>
          <a:p>
            <a:r>
              <a:rPr lang="en-GB" dirty="0">
                <a:solidFill>
                  <a:schemeClr val="bg1"/>
                </a:solidFill>
                <a:latin typeface="Montserrat" panose="00000500000000000000" pitchFamily="2" charset="0"/>
              </a:rPr>
              <a:t>Referral opportunity – Guests? How did they find the Club?</a:t>
            </a:r>
          </a:p>
          <a:p>
            <a:pPr marL="0" indent="0">
              <a:buNone/>
            </a:pPr>
            <a:endParaRPr lang="en-GB" dirty="0">
              <a:solidFill>
                <a:schemeClr val="bg1"/>
              </a:solidFill>
              <a:latin typeface="Montserrat" panose="00000500000000000000" pitchFamily="2" charset="0"/>
            </a:endParaRPr>
          </a:p>
          <a:p>
            <a:pPr marL="0" indent="0">
              <a:buNone/>
            </a:pPr>
            <a:r>
              <a:rPr lang="en-GB" b="1" u="sng" dirty="0">
                <a:solidFill>
                  <a:schemeClr val="bg1"/>
                </a:solidFill>
                <a:latin typeface="Montserrat" panose="00000500000000000000" pitchFamily="2" charset="0"/>
              </a:rPr>
              <a:t>3-9 months</a:t>
            </a:r>
          </a:p>
          <a:p>
            <a:r>
              <a:rPr lang="en-GB" dirty="0">
                <a:solidFill>
                  <a:schemeClr val="bg1"/>
                </a:solidFill>
                <a:latin typeface="Montserrat" panose="00000500000000000000" pitchFamily="2" charset="0"/>
              </a:rPr>
              <a:t>Personal and relevant invitations to social events</a:t>
            </a:r>
          </a:p>
          <a:p>
            <a:r>
              <a:rPr lang="en-GB" dirty="0">
                <a:solidFill>
                  <a:schemeClr val="bg1"/>
                </a:solidFill>
                <a:latin typeface="Montserrat" panose="00000500000000000000" pitchFamily="2" charset="0"/>
              </a:rPr>
              <a:t>Track usage and attempt to address if low</a:t>
            </a: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4C2DDB57-5837-4935-5EEA-3C7E7EBBFA8F}"/>
              </a:ext>
            </a:extLst>
          </p:cNvPr>
          <p:cNvPicPr>
            <a:picLocks noChangeAspect="1"/>
          </p:cNvPicPr>
          <p:nvPr/>
        </p:nvPicPr>
        <p:blipFill>
          <a:blip r:embed="rId5"/>
          <a:stretch>
            <a:fillRect/>
          </a:stretch>
        </p:blipFill>
        <p:spPr>
          <a:xfrm>
            <a:off x="8994554" y="2037711"/>
            <a:ext cx="2973669" cy="2973669"/>
          </a:xfrm>
          <a:prstGeom prst="rect">
            <a:avLst/>
          </a:prstGeom>
        </p:spPr>
      </p:pic>
    </p:spTree>
    <p:extLst>
      <p:ext uri="{BB962C8B-B14F-4D97-AF65-F5344CB8AC3E}">
        <p14:creationId xmlns:p14="http://schemas.microsoft.com/office/powerpoint/2010/main" val="39575537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50540" y="-150976"/>
            <a:ext cx="10515600" cy="1060036"/>
          </a:xfrm>
        </p:spPr>
        <p:txBody>
          <a:bodyPr>
            <a:normAutofit/>
          </a:bodyPr>
          <a:lstStyle/>
          <a:p>
            <a:pPr algn="ctr"/>
            <a:r>
              <a:rPr lang="en-GB" b="1" u="sng" dirty="0">
                <a:solidFill>
                  <a:schemeClr val="bg1"/>
                </a:solidFill>
                <a:latin typeface="Montserrat" panose="00000500000000000000" pitchFamily="2" charset="0"/>
              </a:rPr>
              <a:t>New member roadmap</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1012331" y="1692588"/>
            <a:ext cx="7327078" cy="5506865"/>
          </a:xfrm>
        </p:spPr>
        <p:txBody>
          <a:bodyPr>
            <a:normAutofit/>
          </a:bodyPr>
          <a:lstStyle/>
          <a:p>
            <a:pPr marL="0" indent="0">
              <a:buNone/>
            </a:pPr>
            <a:r>
              <a:rPr lang="en-GB" b="1" u="sng" dirty="0">
                <a:solidFill>
                  <a:schemeClr val="bg1"/>
                </a:solidFill>
                <a:latin typeface="Montserrat" panose="00000500000000000000" pitchFamily="2" charset="0"/>
              </a:rPr>
              <a:t>11 month renewal call </a:t>
            </a:r>
          </a:p>
          <a:p>
            <a:r>
              <a:rPr lang="en-GB" dirty="0">
                <a:solidFill>
                  <a:schemeClr val="bg1"/>
                </a:solidFill>
                <a:latin typeface="Montserrat" panose="00000500000000000000" pitchFamily="2" charset="0"/>
              </a:rPr>
              <a:t>Gain feedback and attempt to address any issues</a:t>
            </a:r>
          </a:p>
          <a:p>
            <a:r>
              <a:rPr lang="en-GB" dirty="0">
                <a:solidFill>
                  <a:schemeClr val="bg1"/>
                </a:solidFill>
                <a:latin typeface="Montserrat" panose="00000500000000000000" pitchFamily="2" charset="0"/>
              </a:rPr>
              <a:t>Recognise anniversary of membership</a:t>
            </a:r>
          </a:p>
          <a:p>
            <a:r>
              <a:rPr lang="en-GB" dirty="0">
                <a:solidFill>
                  <a:schemeClr val="bg1"/>
                </a:solidFill>
                <a:latin typeface="Montserrat" panose="00000500000000000000" pitchFamily="2" charset="0"/>
              </a:rPr>
              <a:t>Referral recognition and opportunity to re-promote benefits </a:t>
            </a: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4C2DDB57-5837-4935-5EEA-3C7E7EBBFA8F}"/>
              </a:ext>
            </a:extLst>
          </p:cNvPr>
          <p:cNvPicPr>
            <a:picLocks noChangeAspect="1"/>
          </p:cNvPicPr>
          <p:nvPr/>
        </p:nvPicPr>
        <p:blipFill>
          <a:blip r:embed="rId5"/>
          <a:stretch>
            <a:fillRect/>
          </a:stretch>
        </p:blipFill>
        <p:spPr>
          <a:xfrm>
            <a:off x="8994554" y="2037711"/>
            <a:ext cx="2973669" cy="2973669"/>
          </a:xfrm>
          <a:prstGeom prst="rect">
            <a:avLst/>
          </a:prstGeom>
        </p:spPr>
      </p:pic>
    </p:spTree>
    <p:extLst>
      <p:ext uri="{BB962C8B-B14F-4D97-AF65-F5344CB8AC3E}">
        <p14:creationId xmlns:p14="http://schemas.microsoft.com/office/powerpoint/2010/main" val="2989151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A03ECD58-1698-925C-B55A-F31327CE5210}"/>
              </a:ext>
            </a:extLst>
          </p:cNvPr>
          <p:cNvSpPr>
            <a:spLocks noGrp="1"/>
          </p:cNvSpPr>
          <p:nvPr>
            <p:ph idx="1"/>
          </p:nvPr>
        </p:nvSpPr>
        <p:spPr>
          <a:xfrm>
            <a:off x="405112" y="365125"/>
            <a:ext cx="11694289" cy="5206406"/>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What gets measured gets done!</a:t>
            </a:r>
          </a:p>
          <a:p>
            <a:pPr marL="37465" indent="0" algn="ctr">
              <a:buNone/>
            </a:pPr>
            <a:endPar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Trackers and a robust are a must here to hold those responsible accountable </a:t>
            </a:r>
          </a:p>
        </p:txBody>
      </p:sp>
    </p:spTree>
    <p:extLst>
      <p:ext uri="{BB962C8B-B14F-4D97-AF65-F5344CB8AC3E}">
        <p14:creationId xmlns:p14="http://schemas.microsoft.com/office/powerpoint/2010/main" val="20650919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1172882" y="-158538"/>
            <a:ext cx="10410791" cy="1060036"/>
          </a:xfrm>
        </p:spPr>
        <p:txBody>
          <a:bodyPr>
            <a:normAutofit/>
          </a:bodyPr>
          <a:lstStyle/>
          <a:p>
            <a:pPr algn="ctr"/>
            <a:r>
              <a:rPr lang="en-GB" b="1" u="sng" dirty="0">
                <a:solidFill>
                  <a:schemeClr val="bg1"/>
                </a:solidFill>
                <a:latin typeface="Montserrat" panose="00000500000000000000" pitchFamily="2" charset="0"/>
              </a:rPr>
              <a:t>New member events</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902432" y="1585467"/>
            <a:ext cx="7327078" cy="5506865"/>
          </a:xfrm>
        </p:spPr>
        <p:txBody>
          <a:bodyPr>
            <a:normAutofit/>
          </a:bodyPr>
          <a:lstStyle/>
          <a:p>
            <a:r>
              <a:rPr lang="en-GB" dirty="0">
                <a:solidFill>
                  <a:schemeClr val="bg1"/>
                </a:solidFill>
                <a:latin typeface="Montserrat" panose="00000500000000000000" pitchFamily="2" charset="0"/>
              </a:rPr>
              <a:t>How many of you organise a new member event?</a:t>
            </a:r>
          </a:p>
          <a:p>
            <a:r>
              <a:rPr lang="en-GB" dirty="0">
                <a:solidFill>
                  <a:schemeClr val="bg1"/>
                </a:solidFill>
                <a:latin typeface="Montserrat" panose="00000500000000000000" pitchFamily="2" charset="0"/>
              </a:rPr>
              <a:t>What do these look like?</a:t>
            </a:r>
          </a:p>
          <a:p>
            <a:r>
              <a:rPr lang="en-GB" dirty="0">
                <a:solidFill>
                  <a:schemeClr val="bg1"/>
                </a:solidFill>
                <a:latin typeface="Montserrat" panose="00000500000000000000" pitchFamily="2" charset="0"/>
              </a:rPr>
              <a:t>Golf or non-golf?</a:t>
            </a:r>
          </a:p>
          <a:p>
            <a:r>
              <a:rPr lang="en-GB" dirty="0">
                <a:solidFill>
                  <a:schemeClr val="bg1"/>
                </a:solidFill>
                <a:latin typeface="Montserrat" panose="00000500000000000000" pitchFamily="2" charset="0"/>
              </a:rPr>
              <a:t>Who attends?</a:t>
            </a:r>
          </a:p>
          <a:p>
            <a:r>
              <a:rPr lang="en-GB" dirty="0">
                <a:solidFill>
                  <a:schemeClr val="bg1"/>
                </a:solidFill>
                <a:latin typeface="Montserrat" panose="00000500000000000000" pitchFamily="2" charset="0"/>
              </a:rPr>
              <a:t>How frequently?</a:t>
            </a:r>
          </a:p>
          <a:p>
            <a:r>
              <a:rPr lang="en-GB" dirty="0">
                <a:solidFill>
                  <a:schemeClr val="bg1"/>
                </a:solidFill>
                <a:latin typeface="Montserrat" panose="00000500000000000000" pitchFamily="2" charset="0"/>
              </a:rPr>
              <a:t>Success stories</a:t>
            </a:r>
          </a:p>
          <a:p>
            <a:pPr marL="0" indent="0">
              <a:buNone/>
            </a:pPr>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sp>
        <p:nvSpPr>
          <p:cNvPr id="9" name="Content Placeholder 4">
            <a:extLst>
              <a:ext uri="{FF2B5EF4-FFF2-40B4-BE49-F238E27FC236}">
                <a16:creationId xmlns:a16="http://schemas.microsoft.com/office/drawing/2014/main" id="{9BFB471B-D538-BE46-0D92-61A034BF5A2A}"/>
              </a:ext>
            </a:extLst>
          </p:cNvPr>
          <p:cNvSpPr txBox="1">
            <a:spLocks/>
          </p:cNvSpPr>
          <p:nvPr/>
        </p:nvSpPr>
        <p:spPr>
          <a:xfrm>
            <a:off x="555584" y="1276500"/>
            <a:ext cx="7327078" cy="55068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Font typeface="Arial" panose="020B0604020202020204" pitchFamily="34" charse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Font typeface="Arial" panose="020B0604020202020204" pitchFamily="34" charse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4F292EA3-09B6-20F3-5E1B-85F9D491EB41}"/>
              </a:ext>
            </a:extLst>
          </p:cNvPr>
          <p:cNvPicPr>
            <a:picLocks noChangeAspect="1"/>
          </p:cNvPicPr>
          <p:nvPr/>
        </p:nvPicPr>
        <p:blipFill>
          <a:blip r:embed="rId5"/>
          <a:stretch>
            <a:fillRect/>
          </a:stretch>
        </p:blipFill>
        <p:spPr>
          <a:xfrm>
            <a:off x="8275896" y="2603514"/>
            <a:ext cx="3360520" cy="1842063"/>
          </a:xfrm>
          <a:prstGeom prst="rect">
            <a:avLst/>
          </a:prstGeom>
        </p:spPr>
      </p:pic>
    </p:spTree>
    <p:extLst>
      <p:ext uri="{BB962C8B-B14F-4D97-AF65-F5344CB8AC3E}">
        <p14:creationId xmlns:p14="http://schemas.microsoft.com/office/powerpoint/2010/main" val="4055805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79818" y="-540248"/>
            <a:ext cx="12582442"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1172882" y="-158538"/>
            <a:ext cx="10410791" cy="1060036"/>
          </a:xfrm>
        </p:spPr>
        <p:txBody>
          <a:bodyPr>
            <a:normAutofit/>
          </a:bodyPr>
          <a:lstStyle/>
          <a:p>
            <a:pPr algn="ctr"/>
            <a:r>
              <a:rPr lang="en-GB" b="1" u="sng" dirty="0">
                <a:solidFill>
                  <a:schemeClr val="bg1"/>
                </a:solidFill>
                <a:latin typeface="Montserrat" panose="00000500000000000000" pitchFamily="2" charset="0"/>
              </a:rPr>
              <a:t>Time = obvious barrier</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591840" y="1602246"/>
            <a:ext cx="7327078" cy="5506865"/>
          </a:xfrm>
        </p:spPr>
        <p:txBody>
          <a:bodyPr>
            <a:normAutofit/>
          </a:bodyPr>
          <a:lstStyle/>
          <a:p>
            <a:r>
              <a:rPr lang="en-GB" dirty="0">
                <a:solidFill>
                  <a:schemeClr val="bg1"/>
                </a:solidFill>
                <a:latin typeface="Montserrat" panose="00000500000000000000" pitchFamily="2" charset="0"/>
              </a:rPr>
              <a:t>Think however, about the lifetime value of that member</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May be worth spending 30 minutes or so of your time at the outset </a:t>
            </a: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sp>
        <p:nvSpPr>
          <p:cNvPr id="9" name="Content Placeholder 4">
            <a:extLst>
              <a:ext uri="{FF2B5EF4-FFF2-40B4-BE49-F238E27FC236}">
                <a16:creationId xmlns:a16="http://schemas.microsoft.com/office/drawing/2014/main" id="{9BFB471B-D538-BE46-0D92-61A034BF5A2A}"/>
              </a:ext>
            </a:extLst>
          </p:cNvPr>
          <p:cNvSpPr txBox="1">
            <a:spLocks/>
          </p:cNvSpPr>
          <p:nvPr/>
        </p:nvSpPr>
        <p:spPr>
          <a:xfrm>
            <a:off x="555584" y="1276500"/>
            <a:ext cx="7327078" cy="55068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Font typeface="Arial" panose="020B0604020202020204" pitchFamily="34" charse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Font typeface="Arial" panose="020B0604020202020204" pitchFamily="34" charse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10" name="Picture 9">
            <a:extLst>
              <a:ext uri="{FF2B5EF4-FFF2-40B4-BE49-F238E27FC236}">
                <a16:creationId xmlns:a16="http://schemas.microsoft.com/office/drawing/2014/main" id="{0AF051A5-63B9-2275-38A6-E02DD29D7085}"/>
              </a:ext>
            </a:extLst>
          </p:cNvPr>
          <p:cNvPicPr>
            <a:picLocks noChangeAspect="1"/>
          </p:cNvPicPr>
          <p:nvPr/>
        </p:nvPicPr>
        <p:blipFill>
          <a:blip r:embed="rId5"/>
          <a:stretch>
            <a:fillRect/>
          </a:stretch>
        </p:blipFill>
        <p:spPr>
          <a:xfrm>
            <a:off x="8727281" y="1754433"/>
            <a:ext cx="3033634" cy="2855185"/>
          </a:xfrm>
          <a:prstGeom prst="rect">
            <a:avLst/>
          </a:prstGeom>
        </p:spPr>
      </p:pic>
    </p:spTree>
    <p:extLst>
      <p:ext uri="{BB962C8B-B14F-4D97-AF65-F5344CB8AC3E}">
        <p14:creationId xmlns:p14="http://schemas.microsoft.com/office/powerpoint/2010/main" val="1037263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500063"/>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37713"/>
            <a:ext cx="10515600" cy="1060036"/>
          </a:xfrm>
        </p:spPr>
        <p:txBody>
          <a:bodyPr>
            <a:normAutofit/>
          </a:bodyPr>
          <a:lstStyle/>
          <a:p>
            <a:pPr algn="ctr"/>
            <a:r>
              <a:rPr lang="en-GB" b="1" u="sng" dirty="0">
                <a:solidFill>
                  <a:schemeClr val="bg1"/>
                </a:solidFill>
                <a:latin typeface="Montserrat" panose="00000500000000000000" pitchFamily="2" charset="0"/>
              </a:rPr>
              <a:t>Average tenure as a member</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978642" y="1723094"/>
            <a:ext cx="7327078" cy="5134906"/>
          </a:xfrm>
        </p:spPr>
        <p:txBody>
          <a:bodyPr>
            <a:normAutofit fontScale="92500" lnSpcReduction="10000"/>
          </a:bodyPr>
          <a:lstStyle/>
          <a:p>
            <a:r>
              <a:rPr lang="en-GB" b="1" u="sng" dirty="0">
                <a:solidFill>
                  <a:schemeClr val="bg1"/>
                </a:solidFill>
                <a:latin typeface="Montserrat" panose="00000500000000000000" pitchFamily="2" charset="0"/>
              </a:rPr>
              <a:t>Industry data indicates 7-year average </a:t>
            </a:r>
          </a:p>
          <a:p>
            <a:r>
              <a:rPr lang="en-GB" dirty="0">
                <a:solidFill>
                  <a:schemeClr val="bg1"/>
                </a:solidFill>
                <a:latin typeface="Montserrat" panose="00000500000000000000" pitchFamily="2" charset="0"/>
              </a:rPr>
              <a:t>£1.5k in membership subs per year</a:t>
            </a:r>
          </a:p>
          <a:p>
            <a:r>
              <a:rPr lang="en-GB" dirty="0">
                <a:solidFill>
                  <a:schemeClr val="bg1"/>
                </a:solidFill>
                <a:latin typeface="Montserrat" panose="00000500000000000000" pitchFamily="2" charset="0"/>
              </a:rPr>
              <a:t>£500 joining fee in year 1</a:t>
            </a:r>
          </a:p>
          <a:p>
            <a:r>
              <a:rPr lang="en-GB" dirty="0">
                <a:solidFill>
                  <a:schemeClr val="bg1"/>
                </a:solidFill>
                <a:latin typeface="Montserrat" panose="00000500000000000000" pitchFamily="2" charset="0"/>
              </a:rPr>
              <a:t>£750 per year (F&amp;B, Retail, tuition) per year</a:t>
            </a:r>
          </a:p>
          <a:p>
            <a:endParaRPr lang="en-GB" dirty="0">
              <a:solidFill>
                <a:schemeClr val="bg1"/>
              </a:solidFill>
              <a:latin typeface="Montserrat" panose="00000500000000000000" pitchFamily="2" charset="0"/>
            </a:endParaRPr>
          </a:p>
          <a:p>
            <a:pPr marL="0" indent="0" algn="ctr">
              <a:buNone/>
            </a:pPr>
            <a:r>
              <a:rPr lang="en-GB" b="1" u="sng" dirty="0">
                <a:solidFill>
                  <a:schemeClr val="bg1"/>
                </a:solidFill>
                <a:latin typeface="Montserrat" panose="00000500000000000000" pitchFamily="2" charset="0"/>
              </a:rPr>
              <a:t>=£16,250 total over 7 years</a:t>
            </a:r>
          </a:p>
          <a:p>
            <a:pPr marL="0" indent="0" algn="ctr">
              <a:buNone/>
            </a:pPr>
            <a:endParaRPr lang="en-GB" b="1" u="sng" dirty="0">
              <a:solidFill>
                <a:schemeClr val="bg1"/>
              </a:solidFill>
              <a:latin typeface="Montserrat" panose="00000500000000000000" pitchFamily="2" charset="0"/>
            </a:endParaRPr>
          </a:p>
          <a:p>
            <a:pPr marL="0" indent="0" algn="ctr">
              <a:buNone/>
            </a:pPr>
            <a:r>
              <a:rPr lang="en-GB" dirty="0">
                <a:solidFill>
                  <a:schemeClr val="bg1"/>
                </a:solidFill>
                <a:latin typeface="Montserrat" panose="00000500000000000000" pitchFamily="2" charset="0"/>
              </a:rPr>
              <a:t>We therefore need to get this right!</a:t>
            </a:r>
          </a:p>
          <a:p>
            <a:pPr marL="0" indent="0" algn="ctr">
              <a:buNone/>
            </a:pPr>
            <a:endParaRPr lang="en-GB" dirty="0">
              <a:solidFill>
                <a:schemeClr val="bg1"/>
              </a:solidFill>
              <a:latin typeface="Montserrat" panose="00000500000000000000" pitchFamily="2" charset="0"/>
            </a:endParaRPr>
          </a:p>
          <a:p>
            <a:pPr marL="0" indent="0" algn="ctr">
              <a:buNone/>
            </a:pPr>
            <a:r>
              <a:rPr lang="en-GB" dirty="0">
                <a:solidFill>
                  <a:schemeClr val="bg1"/>
                </a:solidFill>
                <a:latin typeface="Montserrat" panose="00000500000000000000" pitchFamily="2" charset="0"/>
              </a:rPr>
              <a:t>Improving retention rate by 1% can have a dramatic impact financially</a:t>
            </a: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3" name="Picture 2">
            <a:extLst>
              <a:ext uri="{FF2B5EF4-FFF2-40B4-BE49-F238E27FC236}">
                <a16:creationId xmlns:a16="http://schemas.microsoft.com/office/drawing/2014/main" id="{A99CDB67-DCCB-ACE2-1886-0068E2D2B74A}"/>
              </a:ext>
            </a:extLst>
          </p:cNvPr>
          <p:cNvPicPr>
            <a:picLocks noChangeAspect="1"/>
          </p:cNvPicPr>
          <p:nvPr/>
        </p:nvPicPr>
        <p:blipFill>
          <a:blip r:embed="rId5"/>
          <a:stretch>
            <a:fillRect/>
          </a:stretch>
        </p:blipFill>
        <p:spPr>
          <a:xfrm>
            <a:off x="8612600" y="2705832"/>
            <a:ext cx="3410631" cy="2269620"/>
          </a:xfrm>
          <a:prstGeom prst="rect">
            <a:avLst/>
          </a:prstGeom>
        </p:spPr>
      </p:pic>
    </p:spTree>
    <p:extLst>
      <p:ext uri="{BB962C8B-B14F-4D97-AF65-F5344CB8AC3E}">
        <p14:creationId xmlns:p14="http://schemas.microsoft.com/office/powerpoint/2010/main" val="32116928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1172882" y="-158538"/>
            <a:ext cx="10410791" cy="1060036"/>
          </a:xfrm>
        </p:spPr>
        <p:txBody>
          <a:bodyPr>
            <a:normAutofit/>
          </a:bodyPr>
          <a:lstStyle/>
          <a:p>
            <a:pPr algn="ctr"/>
            <a:r>
              <a:rPr lang="en-GB" b="1" u="sng" dirty="0">
                <a:solidFill>
                  <a:schemeClr val="bg1"/>
                </a:solidFill>
                <a:latin typeface="Montserrat" panose="00000500000000000000" pitchFamily="2" charset="0"/>
              </a:rPr>
              <a:t>Numbers don’t lie</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957900" y="901498"/>
            <a:ext cx="7327078" cy="5506865"/>
          </a:xfrm>
        </p:spPr>
        <p:txBody>
          <a:bodyPr>
            <a:normAutofit fontScale="85000" lnSpcReduction="10000"/>
          </a:bodyPr>
          <a:lstStyle/>
          <a:p>
            <a:r>
              <a:rPr lang="en-GB" dirty="0">
                <a:solidFill>
                  <a:schemeClr val="bg1"/>
                </a:solidFill>
                <a:latin typeface="Montserrat" panose="00000500000000000000" pitchFamily="2" charset="0"/>
              </a:rPr>
              <a:t>Review the following key stats:</a:t>
            </a:r>
          </a:p>
          <a:p>
            <a:r>
              <a:rPr lang="en-GB" dirty="0">
                <a:solidFill>
                  <a:schemeClr val="bg1"/>
                </a:solidFill>
                <a:latin typeface="Montserrat" panose="00000500000000000000" pitchFamily="2" charset="0"/>
              </a:rPr>
              <a:t>How much have they played?</a:t>
            </a:r>
          </a:p>
          <a:p>
            <a:r>
              <a:rPr lang="en-GB" dirty="0">
                <a:solidFill>
                  <a:schemeClr val="bg1"/>
                </a:solidFill>
                <a:latin typeface="Montserrat" panose="00000500000000000000" pitchFamily="2" charset="0"/>
              </a:rPr>
              <a:t>Have they entered any competitions?</a:t>
            </a:r>
          </a:p>
          <a:p>
            <a:r>
              <a:rPr lang="en-GB" dirty="0">
                <a:solidFill>
                  <a:schemeClr val="bg1"/>
                </a:solidFill>
                <a:latin typeface="Montserrat" panose="00000500000000000000" pitchFamily="2" charset="0"/>
              </a:rPr>
              <a:t>Have they engaged/integrated with the relevant section(s)</a:t>
            </a:r>
          </a:p>
          <a:p>
            <a:r>
              <a:rPr lang="en-GB" dirty="0">
                <a:solidFill>
                  <a:schemeClr val="bg1"/>
                </a:solidFill>
                <a:latin typeface="Montserrat" panose="00000500000000000000" pitchFamily="2" charset="0"/>
              </a:rPr>
              <a:t>Are they making use of the other facilities?</a:t>
            </a:r>
          </a:p>
          <a:p>
            <a:r>
              <a:rPr lang="en-GB" dirty="0">
                <a:solidFill>
                  <a:schemeClr val="bg1"/>
                </a:solidFill>
                <a:latin typeface="Montserrat" panose="00000500000000000000" pitchFamily="2" charset="0"/>
              </a:rPr>
              <a:t>Are they interacting with club communications?</a:t>
            </a:r>
          </a:p>
          <a:p>
            <a:r>
              <a:rPr lang="en-GB" dirty="0">
                <a:solidFill>
                  <a:schemeClr val="bg1"/>
                </a:solidFill>
                <a:latin typeface="Montserrat" panose="00000500000000000000" pitchFamily="2" charset="0"/>
              </a:rPr>
              <a:t>If usage is low, may indicate that something isn’t right</a:t>
            </a:r>
          </a:p>
          <a:p>
            <a:endParaRPr lang="en-GB" b="1" u="sng" dirty="0">
              <a:solidFill>
                <a:schemeClr val="bg1"/>
              </a:solidFill>
              <a:latin typeface="Montserrat" panose="00000500000000000000" pitchFamily="2" charset="0"/>
            </a:endParaRPr>
          </a:p>
          <a:p>
            <a:pPr marL="0" indent="0" algn="ctr">
              <a:buNone/>
            </a:pPr>
            <a:r>
              <a:rPr lang="en-GB" b="1" u="sng" dirty="0">
                <a:solidFill>
                  <a:schemeClr val="bg1"/>
                </a:solidFill>
                <a:latin typeface="Montserrat" panose="00000500000000000000" pitchFamily="2" charset="0"/>
              </a:rPr>
              <a:t>Take corrective action if needed</a:t>
            </a:r>
          </a:p>
          <a:p>
            <a:pPr marL="0" indent="0" algn="ctr">
              <a:buNone/>
            </a:pPr>
            <a:endParaRPr lang="en-GB" b="1" u="sng" dirty="0">
              <a:solidFill>
                <a:schemeClr val="bg1"/>
              </a:solidFill>
              <a:latin typeface="Montserrat" panose="00000500000000000000" pitchFamily="2" charset="0"/>
            </a:endParaRPr>
          </a:p>
          <a:p>
            <a:pPr marL="0" indent="0" algn="ctr">
              <a:buNone/>
            </a:pPr>
            <a:r>
              <a:rPr lang="en-GB" dirty="0">
                <a:solidFill>
                  <a:schemeClr val="bg1"/>
                </a:solidFill>
                <a:latin typeface="Montserrat" panose="00000500000000000000" pitchFamily="2" charset="0"/>
              </a:rPr>
              <a:t>If you don’t have a tee sheet, what do you do?</a:t>
            </a: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sp>
        <p:nvSpPr>
          <p:cNvPr id="9" name="Content Placeholder 4">
            <a:extLst>
              <a:ext uri="{FF2B5EF4-FFF2-40B4-BE49-F238E27FC236}">
                <a16:creationId xmlns:a16="http://schemas.microsoft.com/office/drawing/2014/main" id="{9BFB471B-D538-BE46-0D92-61A034BF5A2A}"/>
              </a:ext>
            </a:extLst>
          </p:cNvPr>
          <p:cNvSpPr txBox="1">
            <a:spLocks/>
          </p:cNvSpPr>
          <p:nvPr/>
        </p:nvSpPr>
        <p:spPr>
          <a:xfrm>
            <a:off x="555584" y="1276500"/>
            <a:ext cx="7327078" cy="55068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Font typeface="Arial" panose="020B0604020202020204" pitchFamily="34" charse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Font typeface="Arial" panose="020B0604020202020204" pitchFamily="34" charse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3B3A55F4-7870-2B71-2F9D-3E20F783585D}"/>
              </a:ext>
            </a:extLst>
          </p:cNvPr>
          <p:cNvPicPr>
            <a:picLocks noChangeAspect="1"/>
          </p:cNvPicPr>
          <p:nvPr/>
        </p:nvPicPr>
        <p:blipFill>
          <a:blip r:embed="rId5"/>
          <a:stretch>
            <a:fillRect/>
          </a:stretch>
        </p:blipFill>
        <p:spPr>
          <a:xfrm>
            <a:off x="8750741" y="2327497"/>
            <a:ext cx="3113608" cy="2085131"/>
          </a:xfrm>
          <a:prstGeom prst="rect">
            <a:avLst/>
          </a:prstGeom>
        </p:spPr>
      </p:pic>
    </p:spTree>
    <p:extLst>
      <p:ext uri="{BB962C8B-B14F-4D97-AF65-F5344CB8AC3E}">
        <p14:creationId xmlns:p14="http://schemas.microsoft.com/office/powerpoint/2010/main" val="2806446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1172882" y="-158538"/>
            <a:ext cx="10410791" cy="1060036"/>
          </a:xfrm>
        </p:spPr>
        <p:txBody>
          <a:bodyPr>
            <a:normAutofit/>
          </a:bodyPr>
          <a:lstStyle/>
          <a:p>
            <a:pPr algn="ctr"/>
            <a:r>
              <a:rPr lang="en-GB" b="1" u="sng" dirty="0">
                <a:solidFill>
                  <a:schemeClr val="bg1"/>
                </a:solidFill>
                <a:latin typeface="Montserrat" panose="00000500000000000000" pitchFamily="2" charset="0"/>
              </a:rPr>
              <a:t>Questionnaire</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627781" y="839055"/>
            <a:ext cx="7327078" cy="5506865"/>
          </a:xfrm>
        </p:spPr>
        <p:txBody>
          <a:bodyPr>
            <a:normAutofit/>
          </a:bodyPr>
          <a:lstStyle/>
          <a:p>
            <a:r>
              <a:rPr lang="en-GB" dirty="0">
                <a:solidFill>
                  <a:schemeClr val="bg1"/>
                </a:solidFill>
                <a:latin typeface="Montserrat" panose="00000500000000000000" pitchFamily="2" charset="0"/>
              </a:rPr>
              <a:t>Personal and relevant information about the new member</a:t>
            </a:r>
          </a:p>
          <a:p>
            <a:r>
              <a:rPr lang="en-GB" dirty="0">
                <a:solidFill>
                  <a:schemeClr val="bg1"/>
                </a:solidFill>
                <a:latin typeface="Montserrat" panose="00000500000000000000" pitchFamily="2" charset="0"/>
              </a:rPr>
              <a:t>Helps to build up bio</a:t>
            </a:r>
          </a:p>
          <a:p>
            <a:r>
              <a:rPr lang="en-GB" dirty="0">
                <a:solidFill>
                  <a:schemeClr val="bg1"/>
                </a:solidFill>
                <a:latin typeface="Montserrat" panose="00000500000000000000" pitchFamily="2" charset="0"/>
              </a:rPr>
              <a:t>Staff can use this information when chatting to members, helping to personalise future interactions </a:t>
            </a:r>
          </a:p>
          <a:p>
            <a:r>
              <a:rPr lang="en-GB" dirty="0">
                <a:solidFill>
                  <a:schemeClr val="bg1"/>
                </a:solidFill>
                <a:latin typeface="Montserrat" panose="00000500000000000000" pitchFamily="2" charset="0"/>
              </a:rPr>
              <a:t>Helps to paint a more complete picture about that member</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Celtic Manor example – days going to play, car they drive, who they already know etc…</a:t>
            </a: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sp>
        <p:nvSpPr>
          <p:cNvPr id="9" name="Content Placeholder 4">
            <a:extLst>
              <a:ext uri="{FF2B5EF4-FFF2-40B4-BE49-F238E27FC236}">
                <a16:creationId xmlns:a16="http://schemas.microsoft.com/office/drawing/2014/main" id="{9BFB471B-D538-BE46-0D92-61A034BF5A2A}"/>
              </a:ext>
            </a:extLst>
          </p:cNvPr>
          <p:cNvSpPr txBox="1">
            <a:spLocks/>
          </p:cNvSpPr>
          <p:nvPr/>
        </p:nvSpPr>
        <p:spPr>
          <a:xfrm>
            <a:off x="555584" y="1276500"/>
            <a:ext cx="7327078" cy="55068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Font typeface="Arial" panose="020B0604020202020204" pitchFamily="34" charse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Font typeface="Arial" panose="020B0604020202020204" pitchFamily="34" charse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3" name="Picture 2">
            <a:extLst>
              <a:ext uri="{FF2B5EF4-FFF2-40B4-BE49-F238E27FC236}">
                <a16:creationId xmlns:a16="http://schemas.microsoft.com/office/drawing/2014/main" id="{F095EFFB-7D98-0E38-C0D6-DD291C99C06C}"/>
              </a:ext>
            </a:extLst>
          </p:cNvPr>
          <p:cNvPicPr>
            <a:picLocks noChangeAspect="1"/>
          </p:cNvPicPr>
          <p:nvPr/>
        </p:nvPicPr>
        <p:blipFill>
          <a:blip r:embed="rId5"/>
          <a:stretch>
            <a:fillRect/>
          </a:stretch>
        </p:blipFill>
        <p:spPr>
          <a:xfrm>
            <a:off x="8280692" y="2166675"/>
            <a:ext cx="3651389" cy="2001502"/>
          </a:xfrm>
          <a:prstGeom prst="rect">
            <a:avLst/>
          </a:prstGeom>
        </p:spPr>
      </p:pic>
    </p:spTree>
    <p:extLst>
      <p:ext uri="{BB962C8B-B14F-4D97-AF65-F5344CB8AC3E}">
        <p14:creationId xmlns:p14="http://schemas.microsoft.com/office/powerpoint/2010/main" val="19102165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912445"/>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50540" y="-198489"/>
            <a:ext cx="10515600" cy="1060036"/>
          </a:xfrm>
        </p:spPr>
        <p:txBody>
          <a:bodyPr>
            <a:normAutofit/>
          </a:bodyPr>
          <a:lstStyle/>
          <a:p>
            <a:pPr algn="ctr"/>
            <a:r>
              <a:rPr lang="en-GB" b="1" u="sng" dirty="0">
                <a:solidFill>
                  <a:schemeClr val="bg1"/>
                </a:solidFill>
                <a:latin typeface="Montserrat" panose="00000500000000000000" pitchFamily="2" charset="0"/>
              </a:rPr>
              <a:t>Health and Fitness example</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650636" y="1072169"/>
            <a:ext cx="7327078" cy="5134906"/>
          </a:xfrm>
        </p:spPr>
        <p:txBody>
          <a:bodyPr>
            <a:normAutofit lnSpcReduction="10000"/>
          </a:bodyPr>
          <a:lstStyle/>
          <a:p>
            <a:pPr marL="494665" indent="-457200"/>
            <a:r>
              <a:rPr lang="en-GB" sz="2800" dirty="0">
                <a:ln>
                  <a:solidFill>
                    <a:prstClr val="black">
                      <a:lumMod val="75000"/>
                      <a:lumOff val="25000"/>
                      <a:alpha val="10000"/>
                    </a:prstClr>
                  </a:solidFill>
                </a:ln>
                <a:solidFill>
                  <a:schemeClr val="bg1"/>
                </a:solidFill>
                <a:effectLst>
                  <a:outerShdw blurRad="9525" dist="25400" dir="14640000" algn="tl" rotWithShape="0">
                    <a:prstClr val="black">
                      <a:alpha val="30000"/>
                    </a:prstClr>
                  </a:outerShdw>
                </a:effectLst>
                <a:latin typeface="Montserrat" panose="00000500000000000000" pitchFamily="2" charset="0"/>
                <a:ea typeface="Calibri" panose="020F0502020204030204" pitchFamily="34" charset="0"/>
                <a:cs typeface="Calibri" panose="020F0502020204030204" pitchFamily="34" charset="0"/>
              </a:rPr>
              <a:t>Chain of 21 hotels, joining 2k + members annually</a:t>
            </a:r>
          </a:p>
          <a:p>
            <a:pPr marL="494665" indent="-457200"/>
            <a:r>
              <a:rPr lang="en-GB" sz="2800" dirty="0">
                <a:ln>
                  <a:solidFill>
                    <a:prstClr val="black">
                      <a:lumMod val="75000"/>
                      <a:lumOff val="25000"/>
                      <a:alpha val="10000"/>
                    </a:prstClr>
                  </a:solidFill>
                </a:ln>
                <a:solidFill>
                  <a:schemeClr val="bg1"/>
                </a:solidFill>
                <a:effectLst>
                  <a:outerShdw blurRad="9525" dist="25400" dir="14640000" algn="tl" rotWithShape="0">
                    <a:prstClr val="black">
                      <a:alpha val="30000"/>
                    </a:prstClr>
                  </a:outerShdw>
                </a:effectLst>
                <a:latin typeface="Montserrat" panose="00000500000000000000" pitchFamily="2" charset="0"/>
                <a:ea typeface="Calibri" panose="020F0502020204030204" pitchFamily="34" charset="0"/>
                <a:cs typeface="Calibri" panose="020F0502020204030204" pitchFamily="34" charset="0"/>
              </a:rPr>
              <a:t>New member journey defined and agreed by Club Managers – </a:t>
            </a:r>
            <a:r>
              <a:rPr lang="en-GB" sz="2800" b="1" u="sng" dirty="0">
                <a:ln>
                  <a:solidFill>
                    <a:prstClr val="black">
                      <a:lumMod val="75000"/>
                      <a:lumOff val="25000"/>
                      <a:alpha val="10000"/>
                    </a:prstClr>
                  </a:solidFill>
                </a:ln>
                <a:solidFill>
                  <a:schemeClr val="bg1"/>
                </a:solidFill>
                <a:effectLst>
                  <a:outerShdw blurRad="9525" dist="25400" dir="14640000" algn="tl" rotWithShape="0">
                    <a:prstClr val="black">
                      <a:alpha val="30000"/>
                    </a:prstClr>
                  </a:outerShdw>
                </a:effectLst>
                <a:latin typeface="Montserrat" panose="00000500000000000000" pitchFamily="2" charset="0"/>
                <a:ea typeface="Calibri" panose="020F0502020204030204" pitchFamily="34" charset="0"/>
                <a:cs typeface="Calibri" panose="020F0502020204030204" pitchFamily="34" charset="0"/>
              </a:rPr>
              <a:t>not imposed </a:t>
            </a:r>
            <a:r>
              <a:rPr lang="en-GB" b="1" u="sng" dirty="0">
                <a:ln>
                  <a:solidFill>
                    <a:prstClr val="black">
                      <a:lumMod val="75000"/>
                      <a:lumOff val="25000"/>
                      <a:alpha val="10000"/>
                    </a:prstClr>
                  </a:solidFill>
                </a:ln>
                <a:solidFill>
                  <a:schemeClr val="bg1"/>
                </a:solidFill>
                <a:effectLst>
                  <a:outerShdw blurRad="9525" dist="25400" dir="14640000" algn="tl" rotWithShape="0">
                    <a:prstClr val="black">
                      <a:alpha val="30000"/>
                    </a:prstClr>
                  </a:outerShdw>
                </a:effectLst>
                <a:latin typeface="Montserrat" panose="00000500000000000000" pitchFamily="2" charset="0"/>
                <a:ea typeface="Calibri" panose="020F0502020204030204" pitchFamily="34" charset="0"/>
                <a:cs typeface="Calibri" panose="020F0502020204030204" pitchFamily="34" charset="0"/>
              </a:rPr>
              <a:t>by head office</a:t>
            </a:r>
          </a:p>
          <a:p>
            <a:pPr marL="494665" indent="-457200"/>
            <a:r>
              <a:rPr lang="en-GB" dirty="0">
                <a:ln>
                  <a:solidFill>
                    <a:prstClr val="black">
                      <a:lumMod val="75000"/>
                      <a:lumOff val="25000"/>
                      <a:alpha val="10000"/>
                    </a:prstClr>
                  </a:solidFill>
                </a:ln>
                <a:solidFill>
                  <a:schemeClr val="bg1"/>
                </a:solidFill>
                <a:effectLst>
                  <a:outerShdw blurRad="9525" dist="25400" dir="14640000" algn="tl" rotWithShape="0">
                    <a:prstClr val="black">
                      <a:alpha val="30000"/>
                    </a:prstClr>
                  </a:outerShdw>
                </a:effectLst>
                <a:latin typeface="Montserrat" panose="00000500000000000000" pitchFamily="2" charset="0"/>
                <a:ea typeface="Calibri" panose="020F0502020204030204" pitchFamily="34" charset="0"/>
                <a:cs typeface="Calibri" panose="020F0502020204030204" pitchFamily="34" charset="0"/>
              </a:rPr>
              <a:t>Formalised, written down and cascaded to the team</a:t>
            </a:r>
          </a:p>
          <a:p>
            <a:pPr marL="494665" indent="-457200"/>
            <a:r>
              <a:rPr lang="en-GB" sz="2800" dirty="0">
                <a:ln>
                  <a:solidFill>
                    <a:prstClr val="black">
                      <a:lumMod val="75000"/>
                      <a:lumOff val="25000"/>
                      <a:alpha val="10000"/>
                    </a:prstClr>
                  </a:solidFill>
                </a:ln>
                <a:solidFill>
                  <a:schemeClr val="bg1"/>
                </a:solidFill>
                <a:effectLst>
                  <a:outerShdw blurRad="9525" dist="25400" dir="14640000" algn="tl" rotWithShape="0">
                    <a:prstClr val="black">
                      <a:alpha val="30000"/>
                    </a:prstClr>
                  </a:outerShdw>
                </a:effectLst>
                <a:latin typeface="Montserrat" panose="00000500000000000000" pitchFamily="2" charset="0"/>
                <a:ea typeface="Calibri" panose="020F0502020204030204" pitchFamily="34" charset="0"/>
                <a:cs typeface="Calibri" panose="020F0502020204030204" pitchFamily="34" charset="0"/>
              </a:rPr>
              <a:t>Series of 3 surveys over first 90 days, indicated that </a:t>
            </a:r>
            <a:r>
              <a:rPr lang="en-GB" sz="2800" b="1" u="sng" dirty="0">
                <a:ln>
                  <a:solidFill>
                    <a:prstClr val="black">
                      <a:lumMod val="75000"/>
                      <a:lumOff val="25000"/>
                      <a:alpha val="10000"/>
                    </a:prstClr>
                  </a:solidFill>
                </a:ln>
                <a:solidFill>
                  <a:schemeClr val="bg1"/>
                </a:solidFill>
                <a:effectLst>
                  <a:outerShdw blurRad="9525" dist="25400" dir="14640000" algn="tl" rotWithShape="0">
                    <a:prstClr val="black">
                      <a:alpha val="30000"/>
                    </a:prstClr>
                  </a:outerShdw>
                </a:effectLst>
                <a:latin typeface="Montserrat" panose="00000500000000000000" pitchFamily="2" charset="0"/>
                <a:ea typeface="Calibri" panose="020F0502020204030204" pitchFamily="34" charset="0"/>
                <a:cs typeface="Calibri" panose="020F0502020204030204" pitchFamily="34" charset="0"/>
              </a:rPr>
              <a:t>only 17% of members experienced the journey as defined</a:t>
            </a:r>
          </a:p>
          <a:p>
            <a:pPr marL="494665" indent="-457200"/>
            <a:r>
              <a:rPr lang="en-GB" sz="2800" dirty="0">
                <a:ln>
                  <a:solidFill>
                    <a:prstClr val="black">
                      <a:lumMod val="75000"/>
                      <a:lumOff val="25000"/>
                      <a:alpha val="10000"/>
                    </a:prstClr>
                  </a:solidFill>
                </a:ln>
                <a:solidFill>
                  <a:schemeClr val="bg1"/>
                </a:solidFill>
                <a:effectLst>
                  <a:outerShdw blurRad="9525" dist="25400" dir="14640000" algn="tl" rotWithShape="0">
                    <a:prstClr val="black">
                      <a:alpha val="30000"/>
                    </a:prstClr>
                  </a:outerShdw>
                </a:effectLst>
                <a:latin typeface="Montserrat" panose="00000500000000000000" pitchFamily="2" charset="0"/>
                <a:ea typeface="Calibri" panose="020F0502020204030204" pitchFamily="34" charset="0"/>
                <a:cs typeface="Calibri" panose="020F0502020204030204" pitchFamily="34" charset="0"/>
              </a:rPr>
              <a:t>Wouldn’t of known this without any form of measurement</a:t>
            </a:r>
          </a:p>
          <a:p>
            <a:endParaRPr lang="en-GB" dirty="0">
              <a:solidFill>
                <a:schemeClr val="bg1"/>
              </a:solidFill>
              <a:latin typeface="Montserrat" panose="00000500000000000000" pitchFamily="2" charset="0"/>
            </a:endParaRPr>
          </a:p>
          <a:p>
            <a:pPr marL="0" indent="0">
              <a:buNone/>
            </a:pPr>
            <a:endParaRPr lang="en-GB" b="1" u="sng" dirty="0">
              <a:solidFill>
                <a:schemeClr val="bg1"/>
              </a:solidFill>
              <a:latin typeface="Montserrat" panose="00000500000000000000" pitchFamily="2" charset="0"/>
            </a:endParaRPr>
          </a:p>
          <a:p>
            <a:pPr marL="0" indent="0">
              <a:buNone/>
            </a:pPr>
            <a:endParaRPr lang="en-GB" b="1" u="sng" dirty="0">
              <a:solidFill>
                <a:schemeClr val="bg1"/>
              </a:solidFill>
              <a:latin typeface="Montserrat" panose="00000500000000000000" pitchFamily="2" charset="0"/>
            </a:endParaRPr>
          </a:p>
          <a:p>
            <a:pPr marL="0" indent="0">
              <a:buNone/>
            </a:pPr>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3" name="Picture 2">
            <a:extLst>
              <a:ext uri="{FF2B5EF4-FFF2-40B4-BE49-F238E27FC236}">
                <a16:creationId xmlns:a16="http://schemas.microsoft.com/office/drawing/2014/main" id="{82813B0B-E0B7-A972-8545-1A31245D4B06}"/>
              </a:ext>
            </a:extLst>
          </p:cNvPr>
          <p:cNvPicPr>
            <a:picLocks noChangeAspect="1"/>
          </p:cNvPicPr>
          <p:nvPr/>
        </p:nvPicPr>
        <p:blipFill>
          <a:blip r:embed="rId5"/>
          <a:stretch>
            <a:fillRect/>
          </a:stretch>
        </p:blipFill>
        <p:spPr>
          <a:xfrm>
            <a:off x="8426229" y="1659754"/>
            <a:ext cx="3575110" cy="2261810"/>
          </a:xfrm>
          <a:prstGeom prst="rect">
            <a:avLst/>
          </a:prstGeom>
        </p:spPr>
      </p:pic>
    </p:spTree>
    <p:extLst>
      <p:ext uri="{BB962C8B-B14F-4D97-AF65-F5344CB8AC3E}">
        <p14:creationId xmlns:p14="http://schemas.microsoft.com/office/powerpoint/2010/main" val="1310229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CA7F2-F140-D7E6-7B03-501A7F3B512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68224D4-090D-EB91-80F7-899A8D81CC22}"/>
              </a:ext>
            </a:extLst>
          </p:cNvPr>
          <p:cNvPicPr>
            <a:picLocks noChangeAspect="1"/>
          </p:cNvPicPr>
          <p:nvPr/>
        </p:nvPicPr>
        <p:blipFill>
          <a:blip r:embed="rId3"/>
          <a:srcRect b="3434"/>
          <a:stretch>
            <a:fillRect/>
          </a:stretch>
        </p:blipFill>
        <p:spPr>
          <a:xfrm>
            <a:off x="20" y="10"/>
            <a:ext cx="12191980" cy="6857990"/>
          </a:xfrm>
          <a:prstGeom prst="rect">
            <a:avLst/>
          </a:prstGeom>
        </p:spPr>
      </p:pic>
      <p:sp>
        <p:nvSpPr>
          <p:cNvPr id="5" name="Title 1">
            <a:extLst>
              <a:ext uri="{FF2B5EF4-FFF2-40B4-BE49-F238E27FC236}">
                <a16:creationId xmlns:a16="http://schemas.microsoft.com/office/drawing/2014/main" id="{1D8E763E-068F-3006-1211-1B97CAF47D47}"/>
              </a:ext>
            </a:extLst>
          </p:cNvPr>
          <p:cNvSpPr txBox="1">
            <a:spLocks/>
          </p:cNvSpPr>
          <p:nvPr/>
        </p:nvSpPr>
        <p:spPr>
          <a:xfrm>
            <a:off x="504412" y="6240779"/>
            <a:ext cx="7673719" cy="349259"/>
          </a:xfrm>
          <a:prstGeom prst="rect">
            <a:avLst/>
          </a:prstGeom>
        </p:spPr>
        <p:txBody>
          <a:bodyPr vert="horz" lIns="91440" tIns="45720" rIns="91440" bIns="45720" rtlCol="0" anchor="b">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100000"/>
              </a:lnSpc>
            </a:pPr>
            <a:endParaRPr lang="en-GB" sz="2000" b="1" i="1" dirty="0">
              <a:solidFill>
                <a:srgbClr val="B6A05E"/>
              </a:solidFill>
              <a:latin typeface="Montserrat SemiBold" pitchFamily="2" charset="77"/>
            </a:endParaRPr>
          </a:p>
        </p:txBody>
      </p:sp>
      <p:pic>
        <p:nvPicPr>
          <p:cNvPr id="7" name="Picture 6">
            <a:extLst>
              <a:ext uri="{FF2B5EF4-FFF2-40B4-BE49-F238E27FC236}">
                <a16:creationId xmlns:a16="http://schemas.microsoft.com/office/drawing/2014/main" id="{35E2E655-5F89-FAA1-6B9D-B2AC990FB51F}"/>
              </a:ext>
            </a:extLst>
          </p:cNvPr>
          <p:cNvPicPr>
            <a:picLocks noChangeAspect="1"/>
          </p:cNvPicPr>
          <p:nvPr/>
        </p:nvPicPr>
        <p:blipFill>
          <a:blip r:embed="rId4"/>
          <a:stretch>
            <a:fillRect/>
          </a:stretch>
        </p:blipFill>
        <p:spPr>
          <a:xfrm>
            <a:off x="10690967" y="6193560"/>
            <a:ext cx="897987" cy="318409"/>
          </a:xfrm>
          <a:prstGeom prst="rect">
            <a:avLst/>
          </a:prstGeom>
        </p:spPr>
      </p:pic>
      <p:sp>
        <p:nvSpPr>
          <p:cNvPr id="6" name="Title 1">
            <a:extLst>
              <a:ext uri="{FF2B5EF4-FFF2-40B4-BE49-F238E27FC236}">
                <a16:creationId xmlns:a16="http://schemas.microsoft.com/office/drawing/2014/main" id="{905B2A64-C10B-80E5-404D-FF70D9BE0638}"/>
              </a:ext>
            </a:extLst>
          </p:cNvPr>
          <p:cNvSpPr txBox="1">
            <a:spLocks/>
          </p:cNvSpPr>
          <p:nvPr/>
        </p:nvSpPr>
        <p:spPr>
          <a:xfrm>
            <a:off x="2080435" y="-1100524"/>
            <a:ext cx="7673719" cy="545439"/>
          </a:xfrm>
          <a:prstGeom prst="rect">
            <a:avLst/>
          </a:prstGeom>
        </p:spPr>
        <p:txBody>
          <a:bodyPr vert="horz" lIns="91440" tIns="45720" rIns="91440" bIns="45720" rtlCol="0" anchor="b">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100000"/>
              </a:lnSpc>
            </a:pPr>
            <a:endParaRPr lang="en-GB" sz="2800" dirty="0">
              <a:solidFill>
                <a:schemeClr val="tx1">
                  <a:lumMod val="75000"/>
                  <a:lumOff val="25000"/>
                </a:schemeClr>
              </a:solidFill>
              <a:latin typeface="Montserrat" pitchFamily="2" charset="77"/>
            </a:endParaRPr>
          </a:p>
        </p:txBody>
      </p:sp>
    </p:spTree>
    <p:extLst>
      <p:ext uri="{BB962C8B-B14F-4D97-AF65-F5344CB8AC3E}">
        <p14:creationId xmlns:p14="http://schemas.microsoft.com/office/powerpoint/2010/main" val="3280255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A03ECD58-1698-925C-B55A-F31327CE5210}"/>
              </a:ext>
            </a:extLst>
          </p:cNvPr>
          <p:cNvSpPr>
            <a:spLocks noGrp="1"/>
          </p:cNvSpPr>
          <p:nvPr>
            <p:ph idx="1"/>
          </p:nvPr>
        </p:nvSpPr>
        <p:spPr>
          <a:xfrm>
            <a:off x="578734" y="145205"/>
            <a:ext cx="10706583" cy="4449943"/>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7465" indent="0" algn="ctr">
              <a:buNone/>
            </a:pP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Only 21% of Golf Clubs conduct a new member survey</a:t>
            </a:r>
          </a:p>
        </p:txBody>
      </p:sp>
      <p:pic>
        <p:nvPicPr>
          <p:cNvPr id="3" name="Picture 2">
            <a:extLst>
              <a:ext uri="{FF2B5EF4-FFF2-40B4-BE49-F238E27FC236}">
                <a16:creationId xmlns:a16="http://schemas.microsoft.com/office/drawing/2014/main" id="{C3614BBD-C229-3051-A17E-A0687A60EB5A}"/>
              </a:ext>
            </a:extLst>
          </p:cNvPr>
          <p:cNvPicPr>
            <a:picLocks noChangeAspect="1"/>
          </p:cNvPicPr>
          <p:nvPr/>
        </p:nvPicPr>
        <p:blipFill>
          <a:blip r:embed="rId4"/>
          <a:stretch>
            <a:fillRect/>
          </a:stretch>
        </p:blipFill>
        <p:spPr>
          <a:xfrm>
            <a:off x="5077608" y="4731595"/>
            <a:ext cx="2314575" cy="1981200"/>
          </a:xfrm>
          <a:prstGeom prst="rect">
            <a:avLst/>
          </a:prstGeom>
        </p:spPr>
      </p:pic>
    </p:spTree>
    <p:extLst>
      <p:ext uri="{BB962C8B-B14F-4D97-AF65-F5344CB8AC3E}">
        <p14:creationId xmlns:p14="http://schemas.microsoft.com/office/powerpoint/2010/main" val="28903137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1068073" y="-183817"/>
            <a:ext cx="10515600" cy="1060036"/>
          </a:xfrm>
        </p:spPr>
        <p:txBody>
          <a:bodyPr>
            <a:normAutofit/>
          </a:bodyPr>
          <a:lstStyle/>
          <a:p>
            <a:pPr algn="ctr"/>
            <a:r>
              <a:rPr lang="en-GB" b="1" u="sng" dirty="0">
                <a:solidFill>
                  <a:schemeClr val="bg1"/>
                </a:solidFill>
                <a:latin typeface="Montserrat" panose="00000500000000000000" pitchFamily="2" charset="0"/>
              </a:rPr>
              <a:t>Use of surveys</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726836" y="838038"/>
            <a:ext cx="8330078" cy="5900907"/>
          </a:xfrm>
        </p:spPr>
        <p:txBody>
          <a:bodyPr>
            <a:normAutofit fontScale="92500" lnSpcReduction="10000"/>
          </a:bodyPr>
          <a:lstStyle/>
          <a:p>
            <a:r>
              <a:rPr lang="en-GB" dirty="0">
                <a:solidFill>
                  <a:schemeClr val="bg1"/>
                </a:solidFill>
                <a:latin typeface="Montserrat" panose="00000500000000000000" pitchFamily="2" charset="0"/>
              </a:rPr>
              <a:t>Series of automated surveys over first 90 days of membership – </a:t>
            </a:r>
            <a:r>
              <a:rPr lang="en-GB" b="1" u="sng" dirty="0">
                <a:solidFill>
                  <a:schemeClr val="bg1"/>
                </a:solidFill>
                <a:latin typeface="Montserrat" panose="00000500000000000000" pitchFamily="2" charset="0"/>
              </a:rPr>
              <a:t>some clubs opt for singular survey</a:t>
            </a:r>
          </a:p>
          <a:p>
            <a:endParaRPr lang="en-GB" b="1" u="sng" dirty="0">
              <a:solidFill>
                <a:schemeClr val="bg1"/>
              </a:solidFill>
              <a:latin typeface="Montserrat" panose="00000500000000000000" pitchFamily="2" charset="0"/>
            </a:endParaRPr>
          </a:p>
          <a:p>
            <a:r>
              <a:rPr lang="en-GB" b="1" u="sng" dirty="0">
                <a:solidFill>
                  <a:schemeClr val="bg1"/>
                </a:solidFill>
                <a:latin typeface="Montserrat" panose="00000500000000000000" pitchFamily="2" charset="0"/>
              </a:rPr>
              <a:t>90 days = where habits are formed</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Different questions asked at each stage</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First survey – more practical, have you had XYZ</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Follow on surveys – how do you feel, with practical elements thrown in</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Time frame = whatever works for the club</a:t>
            </a:r>
          </a:p>
          <a:p>
            <a:endParaRPr lang="en-GB" dirty="0">
              <a:solidFill>
                <a:schemeClr val="bg1"/>
              </a:solidFill>
              <a:latin typeface="Montserrat" panose="00000500000000000000" pitchFamily="2" charset="0"/>
            </a:endParaRPr>
          </a:p>
          <a:p>
            <a:pPr marL="0" indent="0">
              <a:buNone/>
            </a:pPr>
            <a:endParaRPr lang="en-GB" b="1" u="sng" dirty="0">
              <a:solidFill>
                <a:schemeClr val="bg1"/>
              </a:solidFill>
              <a:latin typeface="Montserrat" panose="00000500000000000000" pitchFamily="2" charset="0"/>
            </a:endParaRPr>
          </a:p>
          <a:p>
            <a:pPr marL="0" indent="0">
              <a:buNone/>
            </a:pPr>
            <a:endParaRPr lang="en-GB" b="1" u="sng" dirty="0">
              <a:solidFill>
                <a:schemeClr val="bg1"/>
              </a:solidFill>
              <a:latin typeface="Montserrat" panose="00000500000000000000" pitchFamily="2" charset="0"/>
            </a:endParaRPr>
          </a:p>
          <a:p>
            <a:pPr marL="0" indent="0">
              <a:buNone/>
            </a:pPr>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9" name="Picture 8">
            <a:extLst>
              <a:ext uri="{FF2B5EF4-FFF2-40B4-BE49-F238E27FC236}">
                <a16:creationId xmlns:a16="http://schemas.microsoft.com/office/drawing/2014/main" id="{1B5DD04C-4FAB-3640-BB20-4EA3933A1E51}"/>
              </a:ext>
            </a:extLst>
          </p:cNvPr>
          <p:cNvPicPr>
            <a:picLocks noChangeAspect="1"/>
          </p:cNvPicPr>
          <p:nvPr/>
        </p:nvPicPr>
        <p:blipFill>
          <a:blip r:embed="rId5"/>
          <a:stretch>
            <a:fillRect/>
          </a:stretch>
        </p:blipFill>
        <p:spPr>
          <a:xfrm>
            <a:off x="9440548" y="2044438"/>
            <a:ext cx="2143125" cy="2143125"/>
          </a:xfrm>
          <a:prstGeom prst="rect">
            <a:avLst/>
          </a:prstGeom>
        </p:spPr>
      </p:pic>
    </p:spTree>
    <p:extLst>
      <p:ext uri="{BB962C8B-B14F-4D97-AF65-F5344CB8AC3E}">
        <p14:creationId xmlns:p14="http://schemas.microsoft.com/office/powerpoint/2010/main" val="9214882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906021" y="-102943"/>
            <a:ext cx="10515600" cy="1060036"/>
          </a:xfrm>
        </p:spPr>
        <p:txBody>
          <a:bodyPr>
            <a:normAutofit/>
          </a:bodyPr>
          <a:lstStyle/>
          <a:p>
            <a:pPr algn="ctr"/>
            <a:r>
              <a:rPr lang="en-GB" b="1" u="sng" dirty="0">
                <a:solidFill>
                  <a:schemeClr val="bg1"/>
                </a:solidFill>
                <a:latin typeface="Montserrat" panose="00000500000000000000" pitchFamily="2" charset="0"/>
              </a:rPr>
              <a:t>Feedback is vital</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770379" y="1084415"/>
            <a:ext cx="7713864" cy="5134906"/>
          </a:xfrm>
        </p:spPr>
        <p:txBody>
          <a:bodyPr>
            <a:normAutofit/>
          </a:bodyPr>
          <a:lstStyle/>
          <a:p>
            <a:r>
              <a:rPr lang="en-GB" dirty="0">
                <a:solidFill>
                  <a:schemeClr val="bg1"/>
                </a:solidFill>
                <a:latin typeface="Montserrat" panose="00000500000000000000" pitchFamily="2" charset="0"/>
              </a:rPr>
              <a:t>Helps to identify new members who are struggling and need assistance</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Helps to evaluate the current new member journey and where tweaks need to be made</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Is the new member journey achievable?</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Highlights training needs and requirements amongst the team</a:t>
            </a: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b="1" u="sng" dirty="0">
              <a:solidFill>
                <a:schemeClr val="bg1"/>
              </a:solidFill>
              <a:latin typeface="Montserrat" panose="00000500000000000000" pitchFamily="2" charset="0"/>
            </a:endParaRPr>
          </a:p>
          <a:p>
            <a:pPr marL="0" indent="0">
              <a:buNone/>
            </a:pPr>
            <a:endParaRPr lang="en-GB" b="1" u="sng" dirty="0">
              <a:solidFill>
                <a:schemeClr val="bg1"/>
              </a:solidFill>
              <a:latin typeface="Montserrat" panose="00000500000000000000" pitchFamily="2" charset="0"/>
            </a:endParaRPr>
          </a:p>
          <a:p>
            <a:pPr marL="0" indent="0">
              <a:buNone/>
            </a:pPr>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5F89AC44-DE94-0F01-7EF1-28A80173BCCB}"/>
              </a:ext>
            </a:extLst>
          </p:cNvPr>
          <p:cNvPicPr>
            <a:picLocks noChangeAspect="1"/>
          </p:cNvPicPr>
          <p:nvPr/>
        </p:nvPicPr>
        <p:blipFill>
          <a:blip r:embed="rId5"/>
          <a:stretch>
            <a:fillRect/>
          </a:stretch>
        </p:blipFill>
        <p:spPr>
          <a:xfrm>
            <a:off x="8802246" y="2036601"/>
            <a:ext cx="2619375" cy="1743075"/>
          </a:xfrm>
          <a:prstGeom prst="rect">
            <a:avLst/>
          </a:prstGeom>
        </p:spPr>
      </p:pic>
    </p:spTree>
    <p:extLst>
      <p:ext uri="{BB962C8B-B14F-4D97-AF65-F5344CB8AC3E}">
        <p14:creationId xmlns:p14="http://schemas.microsoft.com/office/powerpoint/2010/main" val="30627010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A03ECD58-1698-925C-B55A-F31327CE5210}"/>
              </a:ext>
            </a:extLst>
          </p:cNvPr>
          <p:cNvSpPr>
            <a:spLocks noGrp="1"/>
          </p:cNvSpPr>
          <p:nvPr>
            <p:ph idx="1"/>
          </p:nvPr>
        </p:nvSpPr>
        <p:spPr>
          <a:xfrm>
            <a:off x="962191" y="635546"/>
            <a:ext cx="10706583" cy="4449943"/>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Retention should not start at renewal time. </a:t>
            </a: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Continuous and ongoing process</a:t>
            </a:r>
          </a:p>
        </p:txBody>
      </p:sp>
    </p:spTree>
    <p:extLst>
      <p:ext uri="{BB962C8B-B14F-4D97-AF65-F5344CB8AC3E}">
        <p14:creationId xmlns:p14="http://schemas.microsoft.com/office/powerpoint/2010/main" val="505358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37713"/>
            <a:ext cx="10515600" cy="1060036"/>
          </a:xfrm>
        </p:spPr>
        <p:txBody>
          <a:bodyPr>
            <a:normAutofit/>
          </a:bodyPr>
          <a:lstStyle/>
          <a:p>
            <a:pPr algn="ctr"/>
            <a:r>
              <a:rPr lang="en-GB" b="1" u="sng" dirty="0">
                <a:solidFill>
                  <a:schemeClr val="bg1"/>
                </a:solidFill>
                <a:latin typeface="Montserrat" panose="00000500000000000000" pitchFamily="2" charset="0"/>
              </a:rPr>
              <a:t>Retention is the name of the game</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710879" y="1406716"/>
            <a:ext cx="7327078" cy="5134906"/>
          </a:xfrm>
        </p:spPr>
        <p:txBody>
          <a:bodyPr>
            <a:normAutofit/>
          </a:bodyPr>
          <a:lstStyle/>
          <a:p>
            <a:r>
              <a:rPr lang="en-GB" dirty="0">
                <a:solidFill>
                  <a:schemeClr val="bg1"/>
                </a:solidFill>
                <a:latin typeface="Montserrat" panose="00000500000000000000" pitchFamily="2" charset="0"/>
              </a:rPr>
              <a:t>Some clubs are guilty of focusing too much on attracting new members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Costs far less to retain</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EG Research – New member to retained member takes 3 years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Create a habit by providing the best experience possible – retention should then look after itself</a:t>
            </a: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5CBF1C75-FD56-CDBC-775D-AF067810B581}"/>
              </a:ext>
            </a:extLst>
          </p:cNvPr>
          <p:cNvPicPr>
            <a:picLocks noChangeAspect="1"/>
          </p:cNvPicPr>
          <p:nvPr/>
        </p:nvPicPr>
        <p:blipFill>
          <a:blip r:embed="rId5"/>
          <a:stretch>
            <a:fillRect/>
          </a:stretch>
        </p:blipFill>
        <p:spPr>
          <a:xfrm>
            <a:off x="8459045" y="2361235"/>
            <a:ext cx="3542351" cy="2539799"/>
          </a:xfrm>
          <a:prstGeom prst="rect">
            <a:avLst/>
          </a:prstGeom>
        </p:spPr>
      </p:pic>
    </p:spTree>
    <p:extLst>
      <p:ext uri="{BB962C8B-B14F-4D97-AF65-F5344CB8AC3E}">
        <p14:creationId xmlns:p14="http://schemas.microsoft.com/office/powerpoint/2010/main" val="2043479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37713"/>
            <a:ext cx="10515600" cy="1060036"/>
          </a:xfrm>
        </p:spPr>
        <p:txBody>
          <a:bodyPr>
            <a:normAutofit/>
          </a:bodyPr>
          <a:lstStyle/>
          <a:p>
            <a:pPr algn="ctr"/>
            <a:r>
              <a:rPr lang="en-GB" b="1" u="sng" dirty="0">
                <a:solidFill>
                  <a:schemeClr val="bg1"/>
                </a:solidFill>
                <a:latin typeface="Montserrat" panose="00000500000000000000" pitchFamily="2" charset="0"/>
              </a:rPr>
              <a:t>Communication is key</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710879" y="1150227"/>
            <a:ext cx="7327078" cy="5134906"/>
          </a:xfrm>
        </p:spPr>
        <p:txBody>
          <a:bodyPr>
            <a:normAutofit fontScale="92500" lnSpcReduction="20000"/>
          </a:bodyPr>
          <a:lstStyle/>
          <a:p>
            <a:r>
              <a:rPr lang="en-GB" dirty="0">
                <a:solidFill>
                  <a:schemeClr val="bg1"/>
                </a:solidFill>
                <a:latin typeface="Montserrat" panose="00000500000000000000" pitchFamily="2" charset="0"/>
              </a:rPr>
              <a:t>Club newsletter/update/bulletin</a:t>
            </a:r>
          </a:p>
          <a:p>
            <a:endParaRPr lang="en-GB" b="1" u="sng"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How often is this being sent out?</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Do we review engagement rates?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Only 30% of active members play competitive golf – newsletters tend to be competition results heavy. </a:t>
            </a:r>
            <a:r>
              <a:rPr lang="en-GB" b="1" u="sng" dirty="0">
                <a:solidFill>
                  <a:schemeClr val="bg1"/>
                </a:solidFill>
                <a:latin typeface="Montserrat" panose="00000500000000000000" pitchFamily="2" charset="0"/>
              </a:rPr>
              <a:t>What are we doing to keep the other 70% engaged?</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Use this platform to build your community</a:t>
            </a: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55657587-95CE-448D-E9F8-1A4E8C5A31A1}"/>
              </a:ext>
            </a:extLst>
          </p:cNvPr>
          <p:cNvPicPr>
            <a:picLocks noChangeAspect="1"/>
          </p:cNvPicPr>
          <p:nvPr/>
        </p:nvPicPr>
        <p:blipFill>
          <a:blip r:embed="rId5"/>
          <a:stretch>
            <a:fillRect/>
          </a:stretch>
        </p:blipFill>
        <p:spPr>
          <a:xfrm>
            <a:off x="8346643" y="2494980"/>
            <a:ext cx="3674782" cy="2445400"/>
          </a:xfrm>
          <a:prstGeom prst="rect">
            <a:avLst/>
          </a:prstGeom>
        </p:spPr>
      </p:pic>
    </p:spTree>
    <p:extLst>
      <p:ext uri="{BB962C8B-B14F-4D97-AF65-F5344CB8AC3E}">
        <p14:creationId xmlns:p14="http://schemas.microsoft.com/office/powerpoint/2010/main" val="26673296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37713"/>
            <a:ext cx="10515600" cy="1060036"/>
          </a:xfrm>
        </p:spPr>
        <p:txBody>
          <a:bodyPr>
            <a:normAutofit/>
          </a:bodyPr>
          <a:lstStyle/>
          <a:p>
            <a:pPr algn="ctr"/>
            <a:r>
              <a:rPr lang="en-GB" b="1" u="sng" dirty="0">
                <a:solidFill>
                  <a:schemeClr val="bg1"/>
                </a:solidFill>
                <a:latin typeface="Montserrat" panose="00000500000000000000" pitchFamily="2" charset="0"/>
              </a:rPr>
              <a:t>Other platforms being used</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710879" y="1150227"/>
            <a:ext cx="7327078" cy="5134906"/>
          </a:xfrm>
        </p:spPr>
        <p:txBody>
          <a:bodyPr>
            <a:normAutofit fontScale="92500"/>
          </a:bodyPr>
          <a:lstStyle/>
          <a:p>
            <a:r>
              <a:rPr lang="en-GB" dirty="0">
                <a:solidFill>
                  <a:schemeClr val="bg1"/>
                </a:solidFill>
                <a:latin typeface="Montserrat" panose="00000500000000000000" pitchFamily="2" charset="0"/>
              </a:rPr>
              <a:t>Podcasts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Video – F&amp;B Manager, Head Chef, Professional staff</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Vlog – Course Manager</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Social Media</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Club noticeboard – never underestimate the power! How do these look?</a:t>
            </a: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3" name="Picture 2">
            <a:extLst>
              <a:ext uri="{FF2B5EF4-FFF2-40B4-BE49-F238E27FC236}">
                <a16:creationId xmlns:a16="http://schemas.microsoft.com/office/drawing/2014/main" id="{202C92F0-C10B-71D5-5B5A-AA64B263CEED}"/>
              </a:ext>
            </a:extLst>
          </p:cNvPr>
          <p:cNvPicPr>
            <a:picLocks noChangeAspect="1"/>
          </p:cNvPicPr>
          <p:nvPr/>
        </p:nvPicPr>
        <p:blipFill>
          <a:blip r:embed="rId5"/>
          <a:stretch>
            <a:fillRect/>
          </a:stretch>
        </p:blipFill>
        <p:spPr>
          <a:xfrm>
            <a:off x="8988647" y="1340474"/>
            <a:ext cx="2390775" cy="1914525"/>
          </a:xfrm>
          <a:prstGeom prst="rect">
            <a:avLst/>
          </a:prstGeom>
        </p:spPr>
      </p:pic>
      <p:pic>
        <p:nvPicPr>
          <p:cNvPr id="9" name="Picture 8">
            <a:extLst>
              <a:ext uri="{FF2B5EF4-FFF2-40B4-BE49-F238E27FC236}">
                <a16:creationId xmlns:a16="http://schemas.microsoft.com/office/drawing/2014/main" id="{7537186A-56B8-1D2A-7E78-A750160442FF}"/>
              </a:ext>
            </a:extLst>
          </p:cNvPr>
          <p:cNvPicPr>
            <a:picLocks noChangeAspect="1"/>
          </p:cNvPicPr>
          <p:nvPr/>
        </p:nvPicPr>
        <p:blipFill>
          <a:blip r:embed="rId6"/>
          <a:stretch>
            <a:fillRect/>
          </a:stretch>
        </p:blipFill>
        <p:spPr>
          <a:xfrm>
            <a:off x="8474636" y="3717680"/>
            <a:ext cx="3418795" cy="1914525"/>
          </a:xfrm>
          <a:prstGeom prst="rect">
            <a:avLst/>
          </a:prstGeom>
        </p:spPr>
      </p:pic>
    </p:spTree>
    <p:extLst>
      <p:ext uri="{BB962C8B-B14F-4D97-AF65-F5344CB8AC3E}">
        <p14:creationId xmlns:p14="http://schemas.microsoft.com/office/powerpoint/2010/main" val="34885470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37713"/>
            <a:ext cx="10515600" cy="1060036"/>
          </a:xfrm>
        </p:spPr>
        <p:txBody>
          <a:bodyPr>
            <a:normAutofit/>
          </a:bodyPr>
          <a:lstStyle/>
          <a:p>
            <a:pPr algn="ctr"/>
            <a:r>
              <a:rPr lang="en-GB" b="1" u="sng" dirty="0">
                <a:solidFill>
                  <a:schemeClr val="bg1"/>
                </a:solidFill>
                <a:latin typeface="Montserrat" panose="00000500000000000000" pitchFamily="2" charset="0"/>
              </a:rPr>
              <a:t>2-way communication</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490505" y="1358571"/>
            <a:ext cx="7327078" cy="5134906"/>
          </a:xfrm>
        </p:spPr>
        <p:txBody>
          <a:bodyPr>
            <a:normAutofit fontScale="92500" lnSpcReduction="20000"/>
          </a:bodyPr>
          <a:lstStyle/>
          <a:p>
            <a:r>
              <a:rPr lang="en-GB" dirty="0">
                <a:solidFill>
                  <a:schemeClr val="bg1"/>
                </a:solidFill>
                <a:latin typeface="Montserrat" panose="00000500000000000000" pitchFamily="2" charset="0"/>
              </a:rPr>
              <a:t>Listen and seek feedback from your members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Surveys – get their input &amp; understand their preferences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Annual satisfaction, post event, post competition etc…</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Remember, Members = customers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If you don’t know what your customers are saying, how can you improve</a:t>
            </a: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25C0252A-2DE9-9087-D946-48F861E379F9}"/>
              </a:ext>
            </a:extLst>
          </p:cNvPr>
          <p:cNvPicPr>
            <a:picLocks noChangeAspect="1"/>
          </p:cNvPicPr>
          <p:nvPr/>
        </p:nvPicPr>
        <p:blipFill>
          <a:blip r:embed="rId5"/>
          <a:stretch>
            <a:fillRect/>
          </a:stretch>
        </p:blipFill>
        <p:spPr>
          <a:xfrm>
            <a:off x="8037957" y="2356890"/>
            <a:ext cx="3579198" cy="1918263"/>
          </a:xfrm>
          <a:prstGeom prst="rect">
            <a:avLst/>
          </a:prstGeom>
        </p:spPr>
      </p:pic>
    </p:spTree>
    <p:extLst>
      <p:ext uri="{BB962C8B-B14F-4D97-AF65-F5344CB8AC3E}">
        <p14:creationId xmlns:p14="http://schemas.microsoft.com/office/powerpoint/2010/main" val="11242480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A03ECD58-1698-925C-B55A-F31327CE5210}"/>
              </a:ext>
            </a:extLst>
          </p:cNvPr>
          <p:cNvSpPr>
            <a:spLocks noGrp="1"/>
          </p:cNvSpPr>
          <p:nvPr>
            <p:ph idx="1"/>
          </p:nvPr>
        </p:nvSpPr>
        <p:spPr>
          <a:xfrm>
            <a:off x="1018573" y="538745"/>
            <a:ext cx="9919504" cy="3975382"/>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7465" indent="0" algn="ctr">
              <a:buNone/>
            </a:pP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32% of members say their Clubs never ask for feedback</a:t>
            </a:r>
          </a:p>
        </p:txBody>
      </p:sp>
      <p:pic>
        <p:nvPicPr>
          <p:cNvPr id="4" name="Picture 3">
            <a:extLst>
              <a:ext uri="{FF2B5EF4-FFF2-40B4-BE49-F238E27FC236}">
                <a16:creationId xmlns:a16="http://schemas.microsoft.com/office/drawing/2014/main" id="{39E2B8D8-0944-AC9E-F4CD-86F23456216A}"/>
              </a:ext>
            </a:extLst>
          </p:cNvPr>
          <p:cNvPicPr>
            <a:picLocks noChangeAspect="1"/>
          </p:cNvPicPr>
          <p:nvPr/>
        </p:nvPicPr>
        <p:blipFill>
          <a:blip r:embed="rId4"/>
          <a:stretch>
            <a:fillRect/>
          </a:stretch>
        </p:blipFill>
        <p:spPr>
          <a:xfrm>
            <a:off x="5266481" y="4666428"/>
            <a:ext cx="1901081" cy="1901081"/>
          </a:xfrm>
          <a:prstGeom prst="rect">
            <a:avLst/>
          </a:prstGeom>
        </p:spPr>
      </p:pic>
    </p:spTree>
    <p:extLst>
      <p:ext uri="{BB962C8B-B14F-4D97-AF65-F5344CB8AC3E}">
        <p14:creationId xmlns:p14="http://schemas.microsoft.com/office/powerpoint/2010/main" val="3519476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37713"/>
            <a:ext cx="10515600" cy="1060036"/>
          </a:xfrm>
        </p:spPr>
        <p:txBody>
          <a:bodyPr>
            <a:normAutofit/>
          </a:bodyPr>
          <a:lstStyle/>
          <a:p>
            <a:pPr algn="ctr"/>
            <a:r>
              <a:rPr lang="en-GB" b="1" u="sng" dirty="0">
                <a:solidFill>
                  <a:schemeClr val="bg1"/>
                </a:solidFill>
                <a:latin typeface="Montserrat" panose="00000500000000000000" pitchFamily="2" charset="0"/>
              </a:rPr>
              <a:t>Waste of time!!!</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490505" y="1358571"/>
            <a:ext cx="7327078" cy="5134906"/>
          </a:xfrm>
        </p:spPr>
        <p:txBody>
          <a:bodyPr>
            <a:normAutofit/>
          </a:bodyPr>
          <a:lstStyle/>
          <a:p>
            <a:r>
              <a:rPr lang="en-GB" dirty="0">
                <a:solidFill>
                  <a:schemeClr val="bg1"/>
                </a:solidFill>
                <a:latin typeface="Montserrat" panose="00000500000000000000" pitchFamily="2" charset="0"/>
              </a:rPr>
              <a:t>Must do something with the feedback</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Reluctance to participate in future exercises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You Said, We Did</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Member forums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Member Q+A’s</a:t>
            </a: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3" name="Picture 2">
            <a:extLst>
              <a:ext uri="{FF2B5EF4-FFF2-40B4-BE49-F238E27FC236}">
                <a16:creationId xmlns:a16="http://schemas.microsoft.com/office/drawing/2014/main" id="{6C4D2BB8-E9CC-F96C-0078-E6CC5E25994F}"/>
              </a:ext>
            </a:extLst>
          </p:cNvPr>
          <p:cNvPicPr>
            <a:picLocks noChangeAspect="1"/>
          </p:cNvPicPr>
          <p:nvPr/>
        </p:nvPicPr>
        <p:blipFill>
          <a:blip r:embed="rId5"/>
          <a:stretch>
            <a:fillRect/>
          </a:stretch>
        </p:blipFill>
        <p:spPr>
          <a:xfrm>
            <a:off x="7981587" y="2361237"/>
            <a:ext cx="3863717" cy="2675982"/>
          </a:xfrm>
          <a:prstGeom prst="rect">
            <a:avLst/>
          </a:prstGeom>
        </p:spPr>
      </p:pic>
    </p:spTree>
    <p:extLst>
      <p:ext uri="{BB962C8B-B14F-4D97-AF65-F5344CB8AC3E}">
        <p14:creationId xmlns:p14="http://schemas.microsoft.com/office/powerpoint/2010/main" val="3267898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04F1E-0DC1-90EB-226B-DC0607632000}"/>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49C6B13-B88A-CDFC-D355-CBAF6D4B87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CBB7B31C-DB50-C09B-1AFD-E0C0CAC65E68}"/>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CAB3FC1C-9BBA-06B2-09F4-B1522093341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10" name="Content Placeholder 9">
            <a:extLst>
              <a:ext uri="{FF2B5EF4-FFF2-40B4-BE49-F238E27FC236}">
                <a16:creationId xmlns:a16="http://schemas.microsoft.com/office/drawing/2014/main" id="{6A95C17E-4B28-CB36-8CC3-84D91139ECDB}"/>
              </a:ext>
            </a:extLst>
          </p:cNvPr>
          <p:cNvSpPr>
            <a:spLocks noGrp="1"/>
          </p:cNvSpPr>
          <p:nvPr>
            <p:ph idx="1"/>
          </p:nvPr>
        </p:nvSpPr>
        <p:spPr>
          <a:xfrm>
            <a:off x="894397" y="1253331"/>
            <a:ext cx="10515600" cy="4351338"/>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To some extent a staff member can’t control the number of enquiries... They can however, control the sales process</a:t>
            </a:r>
            <a:endPar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3" name="Title 3">
            <a:extLst>
              <a:ext uri="{FF2B5EF4-FFF2-40B4-BE49-F238E27FC236}">
                <a16:creationId xmlns:a16="http://schemas.microsoft.com/office/drawing/2014/main" id="{9E690835-BA9C-E376-6270-CBDF17FC95CF}"/>
              </a:ext>
            </a:extLst>
          </p:cNvPr>
          <p:cNvSpPr>
            <a:spLocks noGrp="1"/>
          </p:cNvSpPr>
          <p:nvPr>
            <p:ph type="title"/>
          </p:nvPr>
        </p:nvSpPr>
        <p:spPr>
          <a:xfrm>
            <a:off x="838200" y="37713"/>
            <a:ext cx="10515600" cy="1060036"/>
          </a:xfrm>
        </p:spPr>
        <p:txBody>
          <a:bodyPr/>
          <a:lstStyle/>
          <a:p>
            <a:pPr algn="ctr"/>
            <a:r>
              <a:rPr lang="en-GB" b="1" u="sng" dirty="0">
                <a:solidFill>
                  <a:schemeClr val="bg1"/>
                </a:solidFill>
                <a:latin typeface="Montserrat" panose="00000500000000000000" pitchFamily="2" charset="0"/>
              </a:rPr>
              <a:t>Control the controllables</a:t>
            </a:r>
          </a:p>
        </p:txBody>
      </p:sp>
    </p:spTree>
    <p:extLst>
      <p:ext uri="{BB962C8B-B14F-4D97-AF65-F5344CB8AC3E}">
        <p14:creationId xmlns:p14="http://schemas.microsoft.com/office/powerpoint/2010/main" val="7552644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37713"/>
            <a:ext cx="10515600" cy="1060036"/>
          </a:xfrm>
        </p:spPr>
        <p:txBody>
          <a:bodyPr>
            <a:normAutofit/>
          </a:bodyPr>
          <a:lstStyle/>
          <a:p>
            <a:pPr algn="ctr"/>
            <a:r>
              <a:rPr lang="en-GB" b="1" u="sng" dirty="0">
                <a:solidFill>
                  <a:schemeClr val="bg1"/>
                </a:solidFill>
                <a:latin typeface="Montserrat" panose="00000500000000000000" pitchFamily="2" charset="0"/>
              </a:rPr>
              <a:t>Understand your audience</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490505" y="1358571"/>
            <a:ext cx="7327078" cy="5134906"/>
          </a:xfrm>
        </p:spPr>
        <p:txBody>
          <a:bodyPr>
            <a:normAutofit fontScale="92500" lnSpcReduction="20000"/>
          </a:bodyPr>
          <a:lstStyle/>
          <a:p>
            <a:r>
              <a:rPr lang="en-GB" dirty="0">
                <a:solidFill>
                  <a:schemeClr val="bg1"/>
                </a:solidFill>
                <a:latin typeface="Montserrat" panose="00000500000000000000" pitchFamily="2" charset="0"/>
              </a:rPr>
              <a:t>Understand your members and their preferences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What are they looking for?</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Organise events and competitions to try to satisfy their needs and create club feel/vibe</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Seek feedback – WWW/EBI, what else are they looking for?</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Review</a:t>
            </a: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3" name="Picture 2">
            <a:extLst>
              <a:ext uri="{FF2B5EF4-FFF2-40B4-BE49-F238E27FC236}">
                <a16:creationId xmlns:a16="http://schemas.microsoft.com/office/drawing/2014/main" id="{BFF91894-04E1-2BCD-E9C3-CE558823E0DA}"/>
              </a:ext>
            </a:extLst>
          </p:cNvPr>
          <p:cNvPicPr>
            <a:picLocks noChangeAspect="1"/>
          </p:cNvPicPr>
          <p:nvPr/>
        </p:nvPicPr>
        <p:blipFill>
          <a:blip r:embed="rId5"/>
          <a:stretch>
            <a:fillRect/>
          </a:stretch>
        </p:blipFill>
        <p:spPr>
          <a:xfrm>
            <a:off x="8677274" y="2378749"/>
            <a:ext cx="2793146" cy="2793146"/>
          </a:xfrm>
          <a:prstGeom prst="rect">
            <a:avLst/>
          </a:prstGeom>
        </p:spPr>
      </p:pic>
    </p:spTree>
    <p:extLst>
      <p:ext uri="{BB962C8B-B14F-4D97-AF65-F5344CB8AC3E}">
        <p14:creationId xmlns:p14="http://schemas.microsoft.com/office/powerpoint/2010/main" val="14967274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50540" y="-131016"/>
            <a:ext cx="10515600" cy="1060036"/>
          </a:xfrm>
        </p:spPr>
        <p:txBody>
          <a:bodyPr>
            <a:normAutofit/>
          </a:bodyPr>
          <a:lstStyle/>
          <a:p>
            <a:pPr algn="ctr"/>
            <a:r>
              <a:rPr lang="en-GB" b="1" u="sng" dirty="0">
                <a:solidFill>
                  <a:schemeClr val="bg1"/>
                </a:solidFill>
                <a:latin typeface="Montserrat" panose="00000500000000000000" pitchFamily="2" charset="0"/>
              </a:rPr>
              <a:t>Why do people leave?</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707860" y="1183768"/>
            <a:ext cx="7327078" cy="5134906"/>
          </a:xfrm>
        </p:spPr>
        <p:txBody>
          <a:bodyPr>
            <a:normAutofit lnSpcReduction="10000"/>
          </a:bodyPr>
          <a:lstStyle/>
          <a:p>
            <a:r>
              <a:rPr lang="en-GB" dirty="0">
                <a:solidFill>
                  <a:schemeClr val="bg1"/>
                </a:solidFill>
                <a:latin typeface="Montserrat" panose="00000500000000000000" pitchFamily="2" charset="0"/>
              </a:rPr>
              <a:t>To make meaningful and impactful changes, need to understand why members are leaving your facility</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Once you understand some of the defining factors, Club can take steps to address</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Some will be out of your control, many won’t </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Member exit survey/interview</a:t>
            </a: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8" name="Picture 7">
            <a:extLst>
              <a:ext uri="{FF2B5EF4-FFF2-40B4-BE49-F238E27FC236}">
                <a16:creationId xmlns:a16="http://schemas.microsoft.com/office/drawing/2014/main" id="{18FC3169-C674-D4DD-548E-6FAC3CE45907}"/>
              </a:ext>
            </a:extLst>
          </p:cNvPr>
          <p:cNvPicPr>
            <a:picLocks noChangeAspect="1"/>
          </p:cNvPicPr>
          <p:nvPr/>
        </p:nvPicPr>
        <p:blipFill>
          <a:blip r:embed="rId5"/>
          <a:stretch>
            <a:fillRect/>
          </a:stretch>
        </p:blipFill>
        <p:spPr>
          <a:xfrm>
            <a:off x="8490969" y="2384198"/>
            <a:ext cx="2993171" cy="2118761"/>
          </a:xfrm>
          <a:prstGeom prst="rect">
            <a:avLst/>
          </a:prstGeom>
        </p:spPr>
      </p:pic>
    </p:spTree>
    <p:extLst>
      <p:ext uri="{BB962C8B-B14F-4D97-AF65-F5344CB8AC3E}">
        <p14:creationId xmlns:p14="http://schemas.microsoft.com/office/powerpoint/2010/main" val="3000015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582442" cy="8021506"/>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Title 3">
            <a:extLst>
              <a:ext uri="{FF2B5EF4-FFF2-40B4-BE49-F238E27FC236}">
                <a16:creationId xmlns:a16="http://schemas.microsoft.com/office/drawing/2014/main" id="{AE57031E-1541-EF3D-89C0-53F76C2BC360}"/>
              </a:ext>
            </a:extLst>
          </p:cNvPr>
          <p:cNvSpPr>
            <a:spLocks noGrp="1"/>
          </p:cNvSpPr>
          <p:nvPr>
            <p:ph type="title"/>
          </p:nvPr>
        </p:nvSpPr>
        <p:spPr>
          <a:xfrm>
            <a:off x="838200" y="-145035"/>
            <a:ext cx="10515600" cy="1060036"/>
          </a:xfrm>
        </p:spPr>
        <p:txBody>
          <a:bodyPr>
            <a:normAutofit/>
          </a:bodyPr>
          <a:lstStyle/>
          <a:p>
            <a:pPr algn="ctr"/>
            <a:r>
              <a:rPr lang="en-GB" b="1" u="sng" dirty="0">
                <a:solidFill>
                  <a:schemeClr val="bg1"/>
                </a:solidFill>
                <a:latin typeface="Montserrat" panose="00000500000000000000" pitchFamily="2" charset="0"/>
              </a:rPr>
              <a:t>Example questions</a:t>
            </a:r>
          </a:p>
        </p:txBody>
      </p:sp>
      <p:sp>
        <p:nvSpPr>
          <p:cNvPr id="5" name="Content Placeholder 4">
            <a:extLst>
              <a:ext uri="{FF2B5EF4-FFF2-40B4-BE49-F238E27FC236}">
                <a16:creationId xmlns:a16="http://schemas.microsoft.com/office/drawing/2014/main" id="{DDB630E6-13DE-2AB1-2515-2531BE4C4313}"/>
              </a:ext>
            </a:extLst>
          </p:cNvPr>
          <p:cNvSpPr>
            <a:spLocks noGrp="1"/>
          </p:cNvSpPr>
          <p:nvPr>
            <p:ph idx="1"/>
          </p:nvPr>
        </p:nvSpPr>
        <p:spPr>
          <a:xfrm>
            <a:off x="578280" y="861547"/>
            <a:ext cx="7327078" cy="5134906"/>
          </a:xfrm>
        </p:spPr>
        <p:txBody>
          <a:bodyPr>
            <a:normAutofit/>
          </a:bodyPr>
          <a:lstStyle/>
          <a:p>
            <a:r>
              <a:rPr lang="en-GB" dirty="0">
                <a:solidFill>
                  <a:schemeClr val="bg1"/>
                </a:solidFill>
                <a:latin typeface="Montserrat" panose="00000500000000000000" pitchFamily="2" charset="0"/>
              </a:rPr>
              <a:t>Did your golf membership experience represent value for money?</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During your time at the Club, did the staff make you feel welcome?</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Main reason(s) you have decided not to continue with your membership?</a:t>
            </a:r>
          </a:p>
          <a:p>
            <a:endParaRPr lang="en-GB" dirty="0">
              <a:solidFill>
                <a:schemeClr val="bg1"/>
              </a:solidFill>
              <a:latin typeface="Montserrat" panose="00000500000000000000" pitchFamily="2" charset="0"/>
            </a:endParaRPr>
          </a:p>
          <a:p>
            <a:r>
              <a:rPr lang="en-GB" dirty="0">
                <a:solidFill>
                  <a:schemeClr val="bg1"/>
                </a:solidFill>
                <a:latin typeface="Montserrat" panose="00000500000000000000" pitchFamily="2" charset="0"/>
              </a:rPr>
              <a:t>Which areas do you feel the Club needs to improve on the most?</a:t>
            </a: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b="1" u="sng"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pPr marL="0" indent="0">
              <a:buNone/>
            </a:pPr>
            <a:endParaRPr lang="en-GB" dirty="0">
              <a:solidFill>
                <a:schemeClr val="bg1"/>
              </a:solidFill>
              <a:latin typeface="Montserrat" panose="00000500000000000000" pitchFamily="2" charset="0"/>
            </a:endParaRPr>
          </a:p>
          <a:p>
            <a:endParaRPr lang="en-GB" dirty="0">
              <a:solidFill>
                <a:schemeClr val="bg1"/>
              </a:solidFill>
              <a:latin typeface="Montserrat" panose="00000500000000000000" pitchFamily="2" charset="0"/>
            </a:endParaRPr>
          </a:p>
          <a:p>
            <a:endParaRPr lang="en-GB" dirty="0">
              <a:solidFill>
                <a:schemeClr val="bg1"/>
              </a:solidFill>
            </a:endParaRPr>
          </a:p>
        </p:txBody>
      </p:sp>
      <p:pic>
        <p:nvPicPr>
          <p:cNvPr id="3" name="Picture 2">
            <a:extLst>
              <a:ext uri="{FF2B5EF4-FFF2-40B4-BE49-F238E27FC236}">
                <a16:creationId xmlns:a16="http://schemas.microsoft.com/office/drawing/2014/main" id="{3B677209-7836-4BC1-9E87-776F280C9ED9}"/>
              </a:ext>
            </a:extLst>
          </p:cNvPr>
          <p:cNvPicPr>
            <a:picLocks noChangeAspect="1"/>
          </p:cNvPicPr>
          <p:nvPr/>
        </p:nvPicPr>
        <p:blipFill>
          <a:blip r:embed="rId5"/>
          <a:stretch>
            <a:fillRect/>
          </a:stretch>
        </p:blipFill>
        <p:spPr>
          <a:xfrm>
            <a:off x="7829158" y="2523281"/>
            <a:ext cx="3893538" cy="2180381"/>
          </a:xfrm>
          <a:prstGeom prst="rect">
            <a:avLst/>
          </a:prstGeom>
        </p:spPr>
      </p:pic>
    </p:spTree>
    <p:extLst>
      <p:ext uri="{BB962C8B-B14F-4D97-AF65-F5344CB8AC3E}">
        <p14:creationId xmlns:p14="http://schemas.microsoft.com/office/powerpoint/2010/main" val="38610109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A03ECD58-1698-925C-B55A-F31327CE5210}"/>
              </a:ext>
            </a:extLst>
          </p:cNvPr>
          <p:cNvSpPr>
            <a:spLocks noGrp="1"/>
          </p:cNvSpPr>
          <p:nvPr>
            <p:ph idx="1"/>
          </p:nvPr>
        </p:nvSpPr>
        <p:spPr>
          <a:xfrm>
            <a:off x="798905" y="1145091"/>
            <a:ext cx="10706583" cy="4449943"/>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Interestingly however… </a:t>
            </a: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only 37% </a:t>
            </a: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of Clubs carry out leaver surveys</a:t>
            </a:r>
          </a:p>
        </p:txBody>
      </p:sp>
    </p:spTree>
    <p:extLst>
      <p:ext uri="{BB962C8B-B14F-4D97-AF65-F5344CB8AC3E}">
        <p14:creationId xmlns:p14="http://schemas.microsoft.com/office/powerpoint/2010/main" val="38851887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2848" y="-109466"/>
            <a:ext cx="12421847" cy="7138530"/>
            <a:chOff x="0" y="0"/>
            <a:chExt cx="24843694" cy="14277060"/>
          </a:xfrm>
        </p:grpSpPr>
        <p:sp>
          <p:nvSpPr>
            <p:cNvPr id="3" name="Freeform 3"/>
            <p:cNvSpPr/>
            <p:nvPr/>
          </p:nvSpPr>
          <p:spPr>
            <a:xfrm>
              <a:off x="0" y="0"/>
              <a:ext cx="24843739" cy="14277087"/>
            </a:xfrm>
            <a:custGeom>
              <a:avLst/>
              <a:gdLst/>
              <a:ahLst/>
              <a:cxnLst/>
              <a:rect l="l" t="t" r="r" b="b"/>
              <a:pathLst>
                <a:path w="24843739" h="14277087">
                  <a:moveTo>
                    <a:pt x="0" y="0"/>
                  </a:moveTo>
                  <a:lnTo>
                    <a:pt x="24843739" y="0"/>
                  </a:lnTo>
                  <a:lnTo>
                    <a:pt x="24843739" y="14277087"/>
                  </a:lnTo>
                  <a:lnTo>
                    <a:pt x="0" y="14277087"/>
                  </a:lnTo>
                  <a:close/>
                </a:path>
              </a:pathLst>
            </a:custGeom>
            <a:solidFill>
              <a:srgbClr val="060606"/>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4" name="Group 4"/>
          <p:cNvGrpSpPr>
            <a:grpSpLocks noChangeAspect="1"/>
          </p:cNvGrpSpPr>
          <p:nvPr/>
        </p:nvGrpSpPr>
        <p:grpSpPr>
          <a:xfrm>
            <a:off x="2586436" y="30799"/>
            <a:ext cx="6858000" cy="6858000"/>
            <a:chOff x="0" y="0"/>
            <a:chExt cx="13716000" cy="13716000"/>
          </a:xfrm>
        </p:grpSpPr>
        <p:sp>
          <p:nvSpPr>
            <p:cNvPr id="5" name="Freeform 5" descr="A black and grey dotted globe  AI-generated content may be incorrect."/>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alphaModFix amt="50000"/>
              </a:blip>
              <a:stretch>
                <a:fillRect l="-9" r="-9"/>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7" name="Freeform 7"/>
          <p:cNvSpPr/>
          <p:nvPr/>
        </p:nvSpPr>
        <p:spPr>
          <a:xfrm>
            <a:off x="685800" y="1746584"/>
            <a:ext cx="2858232" cy="3364833"/>
          </a:xfrm>
          <a:custGeom>
            <a:avLst/>
            <a:gdLst/>
            <a:ahLst/>
            <a:cxnLst/>
            <a:rect l="l" t="t" r="r" b="b"/>
            <a:pathLst>
              <a:path w="4287348" h="5047249">
                <a:moveTo>
                  <a:pt x="0" y="0"/>
                </a:moveTo>
                <a:lnTo>
                  <a:pt x="4287348" y="0"/>
                </a:lnTo>
                <a:lnTo>
                  <a:pt x="4287348" y="5047248"/>
                </a:lnTo>
                <a:lnTo>
                  <a:pt x="0" y="5047248"/>
                </a:lnTo>
                <a:lnTo>
                  <a:pt x="0" y="0"/>
                </a:lnTo>
                <a:close/>
              </a:path>
            </a:pathLst>
          </a:custGeom>
          <a:blipFill>
            <a:blip r:embed="rId3"/>
            <a:stretch>
              <a:fillRect l="-75462" r="-16559"/>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8" name="TextBox 8"/>
          <p:cNvSpPr txBox="1"/>
          <p:nvPr/>
        </p:nvSpPr>
        <p:spPr>
          <a:xfrm>
            <a:off x="422964" y="343882"/>
            <a:ext cx="11376284" cy="39222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199"/>
              </a:lnSpc>
              <a:spcBef>
                <a:spcPct val="0"/>
              </a:spcBef>
            </a:pPr>
            <a:r>
              <a:rPr lang="en-US" sz="2666" dirty="0">
                <a:solidFill>
                  <a:srgbClr val="AC9856"/>
                </a:solidFill>
                <a:latin typeface="Montserrat SemiBold" panose="00000700000000000000" pitchFamily="2" charset="0"/>
                <a:ea typeface="Montserrat"/>
                <a:cs typeface="Montserrat"/>
                <a:sym typeface="Montserrat"/>
              </a:rPr>
              <a:t>Creating the knowledge to move forward effectively</a:t>
            </a:r>
          </a:p>
        </p:txBody>
      </p:sp>
      <p:sp>
        <p:nvSpPr>
          <p:cNvPr id="9" name="TextBox 9"/>
          <p:cNvSpPr txBox="1"/>
          <p:nvPr/>
        </p:nvSpPr>
        <p:spPr>
          <a:xfrm>
            <a:off x="4269922" y="2266000"/>
            <a:ext cx="7609890" cy="244406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199"/>
              </a:lnSpc>
            </a:pPr>
            <a:r>
              <a:rPr lang="en-US" sz="2666" i="1">
                <a:solidFill>
                  <a:srgbClr val="FFFFFF"/>
                </a:solidFill>
                <a:latin typeface="Montserrat Italics"/>
                <a:ea typeface="Montserrat Italics"/>
                <a:cs typeface="Montserrat Italics"/>
                <a:sym typeface="Montserrat Italics"/>
              </a:rPr>
              <a:t>“Over 100 million people around the world will experience golf this year.</a:t>
            </a:r>
          </a:p>
          <a:p>
            <a:pPr algn="ctr">
              <a:lnSpc>
                <a:spcPts val="3199"/>
              </a:lnSpc>
              <a:spcBef>
                <a:spcPct val="0"/>
              </a:spcBef>
            </a:pPr>
            <a:r>
              <a:rPr lang="en-US" sz="2666" i="1">
                <a:solidFill>
                  <a:srgbClr val="FFFFFF"/>
                </a:solidFill>
                <a:latin typeface="Montserrat Italics"/>
                <a:ea typeface="Montserrat Italics"/>
                <a:cs typeface="Montserrat Italics"/>
                <a:sym typeface="Montserrat Italics"/>
              </a:rPr>
              <a:t>People will join golf clubs when golf clubs are selling the product that people want to buy. We have to keep changing and we have to keep being modern and relevant”</a:t>
            </a:r>
          </a:p>
        </p:txBody>
      </p:sp>
      <p:sp>
        <p:nvSpPr>
          <p:cNvPr id="10" name="TextBox 10"/>
          <p:cNvSpPr txBox="1"/>
          <p:nvPr/>
        </p:nvSpPr>
        <p:spPr>
          <a:xfrm>
            <a:off x="9802768" y="4870116"/>
            <a:ext cx="1963341" cy="25648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040"/>
              </a:lnSpc>
              <a:spcBef>
                <a:spcPct val="0"/>
              </a:spcBef>
            </a:pPr>
            <a:r>
              <a:rPr lang="en-US" sz="867">
                <a:solidFill>
                  <a:srgbClr val="FFFFFF"/>
                </a:solidFill>
                <a:latin typeface="Montserrat"/>
                <a:ea typeface="Montserrat"/>
                <a:cs typeface="Montserrat"/>
                <a:sym typeface="Montserrat"/>
              </a:rPr>
              <a:t>Martin Slumbers - Former CEO R&amp;A</a:t>
            </a:r>
          </a:p>
        </p:txBody>
      </p:sp>
      <p:pic>
        <p:nvPicPr>
          <p:cNvPr id="11" name="Picture 10">
            <a:extLst>
              <a:ext uri="{FF2B5EF4-FFF2-40B4-BE49-F238E27FC236}">
                <a16:creationId xmlns:a16="http://schemas.microsoft.com/office/drawing/2014/main" id="{A33E7F09-74FB-BFBE-9AA2-B03CA1AE75C7}"/>
              </a:ext>
            </a:extLst>
          </p:cNvPr>
          <p:cNvPicPr>
            <a:picLocks noChangeAspect="1"/>
          </p:cNvPicPr>
          <p:nvPr/>
        </p:nvPicPr>
        <p:blipFill>
          <a:blip r:embed="rId4"/>
          <a:stretch>
            <a:fillRect/>
          </a:stretch>
        </p:blipFill>
        <p:spPr>
          <a:xfrm>
            <a:off x="10690967" y="6193560"/>
            <a:ext cx="897987" cy="318409"/>
          </a:xfrm>
          <a:prstGeom prst="rect">
            <a:avLst/>
          </a:prstGeom>
        </p:spPr>
      </p:pic>
    </p:spTree>
    <p:extLst>
      <p:ext uri="{BB962C8B-B14F-4D97-AF65-F5344CB8AC3E}">
        <p14:creationId xmlns:p14="http://schemas.microsoft.com/office/powerpoint/2010/main" val="1214802654"/>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8C2E3-227A-C1CD-9B9D-E69A9B13D004}"/>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D9E604B8-2F13-3960-2DD2-A50CF641E313}"/>
              </a:ext>
            </a:extLst>
          </p:cNvPr>
          <p:cNvPicPr>
            <a:picLocks noChangeAspect="1"/>
          </p:cNvPicPr>
          <p:nvPr/>
        </p:nvPicPr>
        <p:blipFill>
          <a:blip r:embed="rId3"/>
          <a:stretch>
            <a:fillRect/>
          </a:stretch>
        </p:blipFill>
        <p:spPr>
          <a:xfrm>
            <a:off x="-182881" y="-385764"/>
            <a:ext cx="12512993" cy="7820621"/>
          </a:xfrm>
          <a:prstGeom prst="rect">
            <a:avLst/>
          </a:prstGeom>
        </p:spPr>
      </p:pic>
      <p:sp>
        <p:nvSpPr>
          <p:cNvPr id="8" name="Title 1">
            <a:extLst>
              <a:ext uri="{FF2B5EF4-FFF2-40B4-BE49-F238E27FC236}">
                <a16:creationId xmlns:a16="http://schemas.microsoft.com/office/drawing/2014/main" id="{473D4E8D-94D2-BAA0-0B47-C5FCAA47EAEF}"/>
              </a:ext>
            </a:extLst>
          </p:cNvPr>
          <p:cNvSpPr txBox="1">
            <a:spLocks/>
          </p:cNvSpPr>
          <p:nvPr/>
        </p:nvSpPr>
        <p:spPr>
          <a:xfrm>
            <a:off x="1873567" y="351178"/>
            <a:ext cx="8400096" cy="895726"/>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endParaRPr lang="en-GB" sz="2400" b="1" dirty="0">
              <a:solidFill>
                <a:srgbClr val="B59D55"/>
              </a:solidFill>
              <a:latin typeface="Montserrat SemiBold" pitchFamily="2" charset="77"/>
            </a:endParaRPr>
          </a:p>
        </p:txBody>
      </p:sp>
      <p:graphicFrame>
        <p:nvGraphicFramePr>
          <p:cNvPr id="3" name="Content Placeholder 2">
            <a:extLst>
              <a:ext uri="{FF2B5EF4-FFF2-40B4-BE49-F238E27FC236}">
                <a16:creationId xmlns:a16="http://schemas.microsoft.com/office/drawing/2014/main" id="{734EE9A2-C098-9E82-87EC-6322A64EA7DB}"/>
              </a:ext>
            </a:extLst>
          </p:cNvPr>
          <p:cNvGraphicFramePr>
            <a:graphicFrameLocks/>
          </p:cNvGraphicFramePr>
          <p:nvPr/>
        </p:nvGraphicFramePr>
        <p:xfrm>
          <a:off x="914400" y="1731963"/>
          <a:ext cx="10353675" cy="40592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0082AA87-9968-58C1-93CB-F260DCCB399B}"/>
              </a:ext>
            </a:extLst>
          </p:cNvPr>
          <p:cNvPicPr>
            <a:picLocks noChangeAspect="1"/>
          </p:cNvPicPr>
          <p:nvPr/>
        </p:nvPicPr>
        <p:blipFill>
          <a:blip r:embed="rId9"/>
          <a:stretch>
            <a:fillRect/>
          </a:stretch>
        </p:blipFill>
        <p:spPr>
          <a:xfrm>
            <a:off x="10690967" y="6193560"/>
            <a:ext cx="897987" cy="318409"/>
          </a:xfrm>
          <a:prstGeom prst="rect">
            <a:avLst/>
          </a:prstGeom>
        </p:spPr>
      </p:pic>
      <p:sp>
        <p:nvSpPr>
          <p:cNvPr id="11" name="TextBox 10">
            <a:extLst>
              <a:ext uri="{FF2B5EF4-FFF2-40B4-BE49-F238E27FC236}">
                <a16:creationId xmlns:a16="http://schemas.microsoft.com/office/drawing/2014/main" id="{E5F1F654-C272-C7BE-1333-0BE26285D269}"/>
              </a:ext>
            </a:extLst>
          </p:cNvPr>
          <p:cNvSpPr txBox="1"/>
          <p:nvPr/>
        </p:nvSpPr>
        <p:spPr>
          <a:xfrm>
            <a:off x="3384449" y="1066800"/>
            <a:ext cx="5378332" cy="707886"/>
          </a:xfrm>
          <a:prstGeom prst="rect">
            <a:avLst/>
          </a:prstGeom>
          <a:noFill/>
        </p:spPr>
        <p:txBody>
          <a:bodyPr wrap="none" rtlCol="0">
            <a:spAutoFit/>
          </a:bodyPr>
          <a:lstStyle/>
          <a:p>
            <a:r>
              <a:rPr lang="en-GB" sz="4000" b="1" u="sng" dirty="0">
                <a:solidFill>
                  <a:srgbClr val="B59D55"/>
                </a:solidFill>
                <a:latin typeface="Calibri" panose="020F0502020204030204" pitchFamily="34" charset="0"/>
                <a:ea typeface="Calibri" panose="020F0502020204030204" pitchFamily="34" charset="0"/>
                <a:cs typeface="Calibri" panose="020F0502020204030204" pitchFamily="34" charset="0"/>
              </a:rPr>
              <a:t>Reputation is Everything</a:t>
            </a:r>
          </a:p>
        </p:txBody>
      </p:sp>
    </p:spTree>
    <p:extLst>
      <p:ext uri="{BB962C8B-B14F-4D97-AF65-F5344CB8AC3E}">
        <p14:creationId xmlns:p14="http://schemas.microsoft.com/office/powerpoint/2010/main" val="31720465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239078" y="-500063"/>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323174" y="2789185"/>
            <a:ext cx="3471007" cy="1279630"/>
          </a:xfrm>
          <a:prstGeom prst="rect">
            <a:avLst/>
          </a:prstGeom>
        </p:spPr>
      </p:pic>
      <p:sp>
        <p:nvSpPr>
          <p:cNvPr id="3" name="Rectangle 2">
            <a:extLst>
              <a:ext uri="{FF2B5EF4-FFF2-40B4-BE49-F238E27FC236}">
                <a16:creationId xmlns:a16="http://schemas.microsoft.com/office/drawing/2014/main" id="{A17FC2CD-F85A-A587-7E2C-EB396ADE723C}"/>
              </a:ext>
            </a:extLst>
          </p:cNvPr>
          <p:cNvSpPr/>
          <p:nvPr/>
        </p:nvSpPr>
        <p:spPr>
          <a:xfrm>
            <a:off x="6463032" y="2826067"/>
            <a:ext cx="5120071" cy="1107996"/>
          </a:xfrm>
          <a:prstGeom prst="rect">
            <a:avLst/>
          </a:prstGeom>
        </p:spPr>
        <p:txBody>
          <a:bodyPr wrap="square">
            <a:spAutoFit/>
          </a:bodyPr>
          <a:lstStyle/>
          <a:p>
            <a:pPr algn="r"/>
            <a:r>
              <a:rPr lang="en-US" sz="2400" spc="200" dirty="0">
                <a:solidFill>
                  <a:schemeClr val="bg1"/>
                </a:solidFill>
                <a:latin typeface="Montserrat Medium" panose="00000600000000000000" pitchFamily="2" charset="0"/>
                <a:cs typeface="Calibri" panose="020F0502020204030204" pitchFamily="34" charset="0"/>
              </a:rPr>
              <a:t>Thank you!</a:t>
            </a:r>
          </a:p>
          <a:p>
            <a:pPr algn="r"/>
            <a:r>
              <a:rPr lang="en-US" sz="2400" spc="200" dirty="0">
                <a:solidFill>
                  <a:schemeClr val="bg1"/>
                </a:solidFill>
                <a:latin typeface="Montserrat Medium" panose="00000600000000000000" pitchFamily="2" charset="0"/>
                <a:cs typeface="Calibri" panose="020F0502020204030204" pitchFamily="34" charset="0"/>
              </a:rPr>
              <a:t>Any questions?</a:t>
            </a:r>
          </a:p>
          <a:p>
            <a:pPr algn="r"/>
            <a:endParaRPr lang="en-US" spc="200" dirty="0">
              <a:solidFill>
                <a:schemeClr val="bg1"/>
              </a:solidFill>
              <a:latin typeface="Montserrat Medium" pitchFamily="2" charset="77"/>
            </a:endParaRPr>
          </a:p>
        </p:txBody>
      </p:sp>
    </p:spTree>
    <p:extLst>
      <p:ext uri="{BB962C8B-B14F-4D97-AF65-F5344CB8AC3E}">
        <p14:creationId xmlns:p14="http://schemas.microsoft.com/office/powerpoint/2010/main" val="844523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36011-B430-6999-C5B6-836F714130D9}"/>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5DA073B6-2853-F5C4-2974-4DF9000CAC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5CCE2D8A-3B79-B882-2033-0CC0D7D7E2AF}"/>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EBCE874-084E-F50D-29E3-FEC090D5AB0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10" name="Content Placeholder 9">
            <a:extLst>
              <a:ext uri="{FF2B5EF4-FFF2-40B4-BE49-F238E27FC236}">
                <a16:creationId xmlns:a16="http://schemas.microsoft.com/office/drawing/2014/main" id="{25415EBB-9500-6D3E-13B1-6A6F23DE26C2}"/>
              </a:ext>
            </a:extLst>
          </p:cNvPr>
          <p:cNvSpPr>
            <a:spLocks noGrp="1"/>
          </p:cNvSpPr>
          <p:nvPr>
            <p:ph idx="1"/>
          </p:nvPr>
        </p:nvSpPr>
        <p:spPr>
          <a:xfrm>
            <a:off x="609600" y="1209040"/>
            <a:ext cx="11054080" cy="4824372"/>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Do we see ourselves as ‘sales people?’</a:t>
            </a:r>
            <a:endPar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endPar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What is sales?</a:t>
            </a:r>
          </a:p>
        </p:txBody>
      </p:sp>
      <p:sp>
        <p:nvSpPr>
          <p:cNvPr id="3" name="Title 3">
            <a:extLst>
              <a:ext uri="{FF2B5EF4-FFF2-40B4-BE49-F238E27FC236}">
                <a16:creationId xmlns:a16="http://schemas.microsoft.com/office/drawing/2014/main" id="{F7C51523-A16B-FB96-5B1F-D70A047BFDDA}"/>
              </a:ext>
            </a:extLst>
          </p:cNvPr>
          <p:cNvSpPr>
            <a:spLocks noGrp="1"/>
          </p:cNvSpPr>
          <p:nvPr>
            <p:ph type="title"/>
          </p:nvPr>
        </p:nvSpPr>
        <p:spPr>
          <a:xfrm>
            <a:off x="838200" y="37713"/>
            <a:ext cx="10515600" cy="1060036"/>
          </a:xfrm>
        </p:spPr>
        <p:txBody>
          <a:bodyPr/>
          <a:lstStyle/>
          <a:p>
            <a:pPr algn="ctr"/>
            <a:r>
              <a:rPr lang="en-GB" b="1" u="sng" dirty="0">
                <a:solidFill>
                  <a:schemeClr val="bg1"/>
                </a:solidFill>
                <a:latin typeface="Montserrat" panose="00000500000000000000" pitchFamily="2" charset="0"/>
              </a:rPr>
              <a:t>Do we work in sales?</a:t>
            </a:r>
          </a:p>
        </p:txBody>
      </p:sp>
    </p:spTree>
    <p:extLst>
      <p:ext uri="{BB962C8B-B14F-4D97-AF65-F5344CB8AC3E}">
        <p14:creationId xmlns:p14="http://schemas.microsoft.com/office/powerpoint/2010/main" val="382254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E9B35-C751-3C95-7AE9-63D9534E1F4A}"/>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D95C84E8-7674-02BD-E3D4-490DDEFCEA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B7396236-3E9C-AB5D-5BB7-BFE3CDC352C2}"/>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4BA61BBD-56E2-D288-029C-8ED5D32A9F94}"/>
              </a:ext>
            </a:extLst>
          </p:cNvPr>
          <p:cNvSpPr>
            <a:spLocks noGrp="1"/>
          </p:cNvSpPr>
          <p:nvPr>
            <p:ph idx="1"/>
          </p:nvPr>
        </p:nvSpPr>
        <p:spPr/>
        <p:txBody>
          <a:bodyPr/>
          <a:lstStyle/>
          <a:p>
            <a:endParaRPr lang="en-GB"/>
          </a:p>
        </p:txBody>
      </p:sp>
      <p:sp>
        <p:nvSpPr>
          <p:cNvPr id="9" name="Title 8">
            <a:extLst>
              <a:ext uri="{FF2B5EF4-FFF2-40B4-BE49-F238E27FC236}">
                <a16:creationId xmlns:a16="http://schemas.microsoft.com/office/drawing/2014/main" id="{7868481B-128C-19BC-4B05-F29AF2A0FF5B}"/>
              </a:ext>
            </a:extLst>
          </p:cNvPr>
          <p:cNvSpPr>
            <a:spLocks noGrp="1"/>
          </p:cNvSpPr>
          <p:nvPr>
            <p:ph type="title"/>
          </p:nvPr>
        </p:nvSpPr>
        <p:spPr/>
        <p:txBody>
          <a:bodyPr/>
          <a:lstStyle/>
          <a:p>
            <a:endParaRPr lang="en-GB"/>
          </a:p>
        </p:txBody>
      </p:sp>
      <p:pic>
        <p:nvPicPr>
          <p:cNvPr id="2050" name="Picture 2" descr="75 motivational sales quotes to galvanise you into action">
            <a:extLst>
              <a:ext uri="{FF2B5EF4-FFF2-40B4-BE49-F238E27FC236}">
                <a16:creationId xmlns:a16="http://schemas.microsoft.com/office/drawing/2014/main" id="{020D9AA5-657B-7090-F889-B78DC6AD78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 y="58035"/>
            <a:ext cx="11402730" cy="6476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325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383D68D5-349B-3A4C-947C-AE989806D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3D8FA556-A24F-5748-B0CC-BC4B32F9BA2D}"/>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7B0E50E-1FC1-7C4B-A932-1EB9E32D6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4" name="Content Placeholder 3">
            <a:extLst>
              <a:ext uri="{FF2B5EF4-FFF2-40B4-BE49-F238E27FC236}">
                <a16:creationId xmlns:a16="http://schemas.microsoft.com/office/drawing/2014/main" id="{BD8CE037-072A-1497-4B82-C1412D097926}"/>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4B1D8B8A-3DD7-462C-3993-33E9B059BBF5}"/>
              </a:ext>
            </a:extLst>
          </p:cNvPr>
          <p:cNvPicPr>
            <a:picLocks noChangeAspect="1"/>
          </p:cNvPicPr>
          <p:nvPr/>
        </p:nvPicPr>
        <p:blipFill>
          <a:blip r:embed="rId5"/>
          <a:stretch>
            <a:fillRect/>
          </a:stretch>
        </p:blipFill>
        <p:spPr>
          <a:xfrm>
            <a:off x="616549" y="1121240"/>
            <a:ext cx="11071296" cy="5188146"/>
          </a:xfrm>
          <a:prstGeom prst="rect">
            <a:avLst/>
          </a:prstGeom>
        </p:spPr>
      </p:pic>
      <p:sp>
        <p:nvSpPr>
          <p:cNvPr id="8" name="Title 3">
            <a:extLst>
              <a:ext uri="{FF2B5EF4-FFF2-40B4-BE49-F238E27FC236}">
                <a16:creationId xmlns:a16="http://schemas.microsoft.com/office/drawing/2014/main" id="{2C1A7CA6-7F93-6B06-31D8-4B35B422FC58}"/>
              </a:ext>
            </a:extLst>
          </p:cNvPr>
          <p:cNvSpPr>
            <a:spLocks noGrp="1"/>
          </p:cNvSpPr>
          <p:nvPr>
            <p:ph type="title"/>
          </p:nvPr>
        </p:nvSpPr>
        <p:spPr>
          <a:xfrm>
            <a:off x="838200" y="37713"/>
            <a:ext cx="10515600" cy="1060036"/>
          </a:xfrm>
        </p:spPr>
        <p:txBody>
          <a:bodyPr/>
          <a:lstStyle/>
          <a:p>
            <a:pPr algn="ctr"/>
            <a:r>
              <a:rPr lang="en-GB" b="1" u="sng" dirty="0">
                <a:solidFill>
                  <a:schemeClr val="bg1"/>
                </a:solidFill>
                <a:latin typeface="Montserrat" panose="00000500000000000000" pitchFamily="2" charset="0"/>
              </a:rPr>
              <a:t>This is then what we see</a:t>
            </a:r>
          </a:p>
        </p:txBody>
      </p:sp>
    </p:spTree>
    <p:extLst>
      <p:ext uri="{BB962C8B-B14F-4D97-AF65-F5344CB8AC3E}">
        <p14:creationId xmlns:p14="http://schemas.microsoft.com/office/powerpoint/2010/main" val="4266422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DC500-D6CE-4B20-3627-3FBDFD5279FA}"/>
            </a:ext>
          </a:extLst>
        </p:cNvPr>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95789E41-F7FD-706C-0420-E090B77097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1" y="-385764"/>
            <a:ext cx="12512993" cy="7820621"/>
          </a:xfrm>
          <a:prstGeom prst="rect">
            <a:avLst/>
          </a:prstGeom>
        </p:spPr>
      </p:pic>
      <p:sp>
        <p:nvSpPr>
          <p:cNvPr id="2" name="Rectangle 1">
            <a:extLst>
              <a:ext uri="{FF2B5EF4-FFF2-40B4-BE49-F238E27FC236}">
                <a16:creationId xmlns:a16="http://schemas.microsoft.com/office/drawing/2014/main" id="{177DDA93-893A-D962-2197-E59C201769E3}"/>
              </a:ext>
            </a:extLst>
          </p:cNvPr>
          <p:cNvSpPr/>
          <p:nvPr/>
        </p:nvSpPr>
        <p:spPr>
          <a:xfrm>
            <a:off x="-182881" y="-694731"/>
            <a:ext cx="12670156" cy="8129588"/>
          </a:xfrm>
          <a:prstGeom prst="rect">
            <a:avLst/>
          </a:prstGeom>
          <a:solidFill>
            <a:schemeClr val="tx1">
              <a:alpha val="6547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2A3B7BE2-68BB-D3A9-CA0F-D7746E17FE4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66376" y="61204"/>
            <a:ext cx="1234595" cy="455149"/>
          </a:xfrm>
          <a:prstGeom prst="rect">
            <a:avLst/>
          </a:prstGeom>
        </p:spPr>
      </p:pic>
      <p:sp>
        <p:nvSpPr>
          <p:cNvPr id="10" name="Content Placeholder 9">
            <a:extLst>
              <a:ext uri="{FF2B5EF4-FFF2-40B4-BE49-F238E27FC236}">
                <a16:creationId xmlns:a16="http://schemas.microsoft.com/office/drawing/2014/main" id="{71A8BD55-CFB8-7B97-4CA9-404B8BA6AEA5}"/>
              </a:ext>
            </a:extLst>
          </p:cNvPr>
          <p:cNvSpPr>
            <a:spLocks noGrp="1"/>
          </p:cNvSpPr>
          <p:nvPr>
            <p:ph idx="1"/>
          </p:nvPr>
        </p:nvSpPr>
        <p:spPr>
          <a:xfrm>
            <a:off x="894397" y="1194394"/>
            <a:ext cx="10515600" cy="4351338"/>
          </a:xfrm>
          <a:prstGeom prst="wedgeRoundRectCallou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37465" indent="0" algn="ctr">
              <a:buNone/>
            </a:pPr>
            <a:r>
              <a:rPr lang="en-GB" sz="4000"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If we don’t set the standards… our team will!</a:t>
            </a:r>
          </a:p>
          <a:p>
            <a:pPr marL="37465" indent="0" algn="ctr">
              <a:buNone/>
            </a:pPr>
            <a:endPar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endParaRPr>
          </a:p>
          <a:p>
            <a:pPr marL="37465" indent="0" algn="ctr">
              <a:buNone/>
            </a:pPr>
            <a:r>
              <a:rPr lang="en-GB" sz="4000" b="1" u="sng"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latin typeface="Calibri" panose="020F0502020204030204" pitchFamily="34" charset="0"/>
                <a:ea typeface="Calibri" panose="020F0502020204030204" pitchFamily="34" charset="0"/>
                <a:cs typeface="Calibri" panose="020F0502020204030204" pitchFamily="34" charset="0"/>
              </a:rPr>
              <a:t>Think… is our process be-fitting of the type of club that we are/aspiring to be and the membership fees we charge?</a:t>
            </a:r>
          </a:p>
        </p:txBody>
      </p:sp>
    </p:spTree>
    <p:extLst>
      <p:ext uri="{BB962C8B-B14F-4D97-AF65-F5344CB8AC3E}">
        <p14:creationId xmlns:p14="http://schemas.microsoft.com/office/powerpoint/2010/main" val="16137628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3391</TotalTime>
  <Words>2673</Words>
  <Application>Microsoft Office PowerPoint</Application>
  <PresentationFormat>Widescreen</PresentationFormat>
  <Paragraphs>718</Paragraphs>
  <Slides>56</Slides>
  <Notes>55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56</vt:i4>
      </vt:variant>
    </vt:vector>
  </HeadingPairs>
  <TitlesOfParts>
    <vt:vector size="65" baseType="lpstr">
      <vt:lpstr>Arial</vt:lpstr>
      <vt:lpstr>Calibri</vt:lpstr>
      <vt:lpstr>Calibri Light</vt:lpstr>
      <vt:lpstr>Gotham SSm A</vt:lpstr>
      <vt:lpstr>Montserrat</vt:lpstr>
      <vt:lpstr>Montserrat Italics</vt:lpstr>
      <vt:lpstr>Montserrat Medium</vt:lpstr>
      <vt:lpstr>Montserrat SemiBold</vt:lpstr>
      <vt:lpstr>Office Theme</vt:lpstr>
      <vt:lpstr>PowerPoint Presentation</vt:lpstr>
      <vt:lpstr>PowerPoint Presentation</vt:lpstr>
      <vt:lpstr>PowerPoint Presentation</vt:lpstr>
      <vt:lpstr>PowerPoint Presentation</vt:lpstr>
      <vt:lpstr>Control the controllables</vt:lpstr>
      <vt:lpstr>Do we work in sales?</vt:lpstr>
      <vt:lpstr>PowerPoint Presentation</vt:lpstr>
      <vt:lpstr>This is then what we see</vt:lpstr>
      <vt:lpstr>PowerPoint Presentation</vt:lpstr>
      <vt:lpstr>Enquiry call</vt:lpstr>
      <vt:lpstr>PowerPoint Presentation</vt:lpstr>
      <vt:lpstr>Needs analysis – The WHY!</vt:lpstr>
      <vt:lpstr>PowerPoint Presentation</vt:lpstr>
      <vt:lpstr>PowerPoint Presentation</vt:lpstr>
      <vt:lpstr>PowerPoint Presentation</vt:lpstr>
      <vt:lpstr>Be honest</vt:lpstr>
      <vt:lpstr>Changing rooms/locker facilities</vt:lpstr>
      <vt:lpstr>Member services - HUGE</vt:lpstr>
      <vt:lpstr>Course &amp; Practice Facilities</vt:lpstr>
      <vt:lpstr>F&amp;B Facilities</vt:lpstr>
      <vt:lpstr>PowerPoint Presentation</vt:lpstr>
      <vt:lpstr>PowerPoint Presentation</vt:lpstr>
      <vt:lpstr>PowerPoint Presentation</vt:lpstr>
      <vt:lpstr>PowerPoint Presentation</vt:lpstr>
      <vt:lpstr>PowerPoint Presentation</vt:lpstr>
      <vt:lpstr>Joining a golf club</vt:lpstr>
      <vt:lpstr>Never assume</vt:lpstr>
      <vt:lpstr>New member integration</vt:lpstr>
      <vt:lpstr>Practical example</vt:lpstr>
      <vt:lpstr>New member roadmap</vt:lpstr>
      <vt:lpstr>New member roadmap</vt:lpstr>
      <vt:lpstr>New member roadmap</vt:lpstr>
      <vt:lpstr>PowerPoint Presentation</vt:lpstr>
      <vt:lpstr>New member events</vt:lpstr>
      <vt:lpstr>Time = obvious barrier</vt:lpstr>
      <vt:lpstr>Average tenure as a member</vt:lpstr>
      <vt:lpstr>Numbers don’t lie</vt:lpstr>
      <vt:lpstr>Questionnaire</vt:lpstr>
      <vt:lpstr>Health and Fitness example</vt:lpstr>
      <vt:lpstr>PowerPoint Presentation</vt:lpstr>
      <vt:lpstr>Use of surveys</vt:lpstr>
      <vt:lpstr>Feedback is vital</vt:lpstr>
      <vt:lpstr>PowerPoint Presentation</vt:lpstr>
      <vt:lpstr>Retention is the name of the game</vt:lpstr>
      <vt:lpstr>Communication is key</vt:lpstr>
      <vt:lpstr>Other platforms being used</vt:lpstr>
      <vt:lpstr>2-way communication</vt:lpstr>
      <vt:lpstr>PowerPoint Presentation</vt:lpstr>
      <vt:lpstr>Waste of time!!!</vt:lpstr>
      <vt:lpstr>Understand your audience</vt:lpstr>
      <vt:lpstr>Why do people leave?</vt:lpstr>
      <vt:lpstr>Example questions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 Hewitt</dc:creator>
  <cp:lastModifiedBy>Will Hewitt</cp:lastModifiedBy>
  <cp:revision>133</cp:revision>
  <dcterms:created xsi:type="dcterms:W3CDTF">2023-09-11T07:32:59Z</dcterms:created>
  <dcterms:modified xsi:type="dcterms:W3CDTF">2026-03-18T18:57:38Z</dcterms:modified>
</cp:coreProperties>
</file>